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71" r:id="rId4"/>
    <p:sldId id="272" r:id="rId5"/>
    <p:sldId id="257" r:id="rId6"/>
    <p:sldId id="276" r:id="rId7"/>
    <p:sldId id="269" r:id="rId8"/>
    <p:sldId id="270" r:id="rId9"/>
    <p:sldId id="268" r:id="rId10"/>
    <p:sldId id="275" r:id="rId11"/>
    <p:sldId id="262" r:id="rId12"/>
    <p:sldId id="715" r:id="rId13"/>
    <p:sldId id="277" r:id="rId14"/>
    <p:sldId id="716" r:id="rId15"/>
    <p:sldId id="717" r:id="rId16"/>
    <p:sldId id="264" r:id="rId17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66"/>
    <a:srgbClr val="CC0000"/>
    <a:srgbClr val="FF6600"/>
    <a:srgbClr val="EBA5C8"/>
    <a:srgbClr val="C5009E"/>
    <a:srgbClr val="E5007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138" y="3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C4DF354-ED68-DB6A-8B45-96E752C40E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55ED2D20-CC7C-3130-DBC8-408B3444E3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3C82FAD-6A00-5C42-4CB6-96E43BAC23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2890D-3D65-4C8B-8AA5-B35B19DE9B79}" type="datetimeFigureOut">
              <a:rPr lang="zh-TW" altLang="en-US" smtClean="0"/>
              <a:t>2022/7/5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CCA3533-026F-129D-0652-0556CEBD1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BB26BBB-9D06-8062-64DC-226DFC98C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F0867-AA1A-4BC0-A9E7-CE64EA545F4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61532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9BA5675-603E-3ABD-3B44-08EA159EC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FE83FF26-E088-F3A3-76B0-80119FB8B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10CA3CD-6480-EFF8-0131-9EBBDB1BE2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2890D-3D65-4C8B-8AA5-B35B19DE9B79}" type="datetimeFigureOut">
              <a:rPr lang="zh-TW" altLang="en-US" smtClean="0"/>
              <a:t>2022/7/5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F352DB8-B4A9-A094-27F5-D752CCDB94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74D1A16-D5A0-645C-E689-92D30BA99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F0867-AA1A-4BC0-A9E7-CE64EA545F4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65905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E488292D-9FDB-6C94-14B2-2293948C137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08B82594-9562-9F77-AA06-2D9C00061D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21BF352-34CC-C0DB-3BF4-213B3E9639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2890D-3D65-4C8B-8AA5-B35B19DE9B79}" type="datetimeFigureOut">
              <a:rPr lang="zh-TW" altLang="en-US" smtClean="0"/>
              <a:t>2022/7/5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ED1B73D-2610-BE07-0C34-FB2CF2FFE6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817A2B6-43AB-6A70-128E-0EA7AE90A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F0867-AA1A-4BC0-A9E7-CE64EA545F4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269249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271FC0D-5B54-BC97-6CB1-88D6B4BF1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290CFB3-CE5E-9A6A-4138-FCE5575A1C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D00D045-B7F5-1769-6323-41AAB3B24F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2890D-3D65-4C8B-8AA5-B35B19DE9B79}" type="datetimeFigureOut">
              <a:rPr lang="zh-TW" altLang="en-US" smtClean="0"/>
              <a:t>2022/7/5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2271CF2-E354-2A2F-2D70-D024C97FFA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C6C3C8B-7CDC-A363-6AE0-10698AD83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F0867-AA1A-4BC0-A9E7-CE64EA545F4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94125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07B1279-B571-0445-C7AA-F1EB13C4CC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F2629BE-362B-6BAC-6C38-E0295FF613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7ECCE0C-43EE-39E4-B069-F5F150229B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2890D-3D65-4C8B-8AA5-B35B19DE9B79}" type="datetimeFigureOut">
              <a:rPr lang="zh-TW" altLang="en-US" smtClean="0"/>
              <a:t>2022/7/5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088ABE4-18E7-B197-14F3-592DE680DE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0C7C129-DE04-1057-263F-683B44837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F0867-AA1A-4BC0-A9E7-CE64EA545F4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525690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EDC3076-F302-9D49-6107-06D72658B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19C1ECA-9517-1F4B-282D-0C40F59AD1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F94B434C-9559-9E45-9341-80C98F9777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4E444636-4403-75CA-782D-764EE23320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2890D-3D65-4C8B-8AA5-B35B19DE9B79}" type="datetimeFigureOut">
              <a:rPr lang="zh-TW" altLang="en-US" smtClean="0"/>
              <a:t>2022/7/5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BA36E8AA-2998-5D30-016B-A65617F77A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B80C739-6D4A-1B3E-DFA3-7329D63D9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F0867-AA1A-4BC0-A9E7-CE64EA545F4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51233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CFE7F7D-6932-A016-B0D8-F30E8C4B01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6B5E087-7388-1280-65CA-EF2716D467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3FEDD83C-1A14-ED67-B3E5-51A01B948C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C3CB296F-2860-2687-670E-F6BC47B3DA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4F8424FA-D139-7344-38AC-5C7E9CB18D9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EAC0B73E-1F62-C1ED-2657-CC4DAA7594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2890D-3D65-4C8B-8AA5-B35B19DE9B79}" type="datetimeFigureOut">
              <a:rPr lang="zh-TW" altLang="en-US" smtClean="0"/>
              <a:t>2022/7/5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90442C37-B98E-10B7-A8DC-32E25B8D0C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9C430E22-D00F-F74C-8F14-3544E76BBE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F0867-AA1A-4BC0-A9E7-CE64EA545F4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513926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C4DD366-66A8-2A6A-8382-79E36D3F2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2C224EE2-EDC5-00B3-9373-BF540EE121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2890D-3D65-4C8B-8AA5-B35B19DE9B79}" type="datetimeFigureOut">
              <a:rPr lang="zh-TW" altLang="en-US" smtClean="0"/>
              <a:t>2022/7/5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48BE5C4D-66F9-6720-28CD-59BE17FF1B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B51FAFD-0CFE-26FB-BD30-37133C4397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F0867-AA1A-4BC0-A9E7-CE64EA545F4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267702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8EF80E31-3BE9-9C00-7ABC-BE9DB98397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2890D-3D65-4C8B-8AA5-B35B19DE9B79}" type="datetimeFigureOut">
              <a:rPr lang="zh-TW" altLang="en-US" smtClean="0"/>
              <a:t>2022/7/5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7DB5EAAC-C361-7856-3658-40FE44510B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AD5309D-C4C1-1FEE-B4D5-9B03DEECEB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F0867-AA1A-4BC0-A9E7-CE64EA545F4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714266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0C715CB-BFF1-B808-F4A1-34CBD3CA7F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B105DBA-B0A5-6D4F-EA0D-990D8917A1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57E3E22F-2329-0627-2510-AC9C9EBD4B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CD0F203A-8AB2-27B0-DE1D-93D041297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2890D-3D65-4C8B-8AA5-B35B19DE9B79}" type="datetimeFigureOut">
              <a:rPr lang="zh-TW" altLang="en-US" smtClean="0"/>
              <a:t>2022/7/5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54D7700E-C6D1-2388-BC79-30CC2A6DE0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00CCF5D6-1CCD-FFEA-D282-34BA7BD08F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F0867-AA1A-4BC0-A9E7-CE64EA545F4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790663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A833892-E96E-9854-D989-52BA083FC7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D0467970-9D48-68D6-4F11-8927415D149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B71C4BF3-7715-ED09-4845-20E6D09439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8CDAB3E0-05BD-15A3-CD4E-0A73287005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2890D-3D65-4C8B-8AA5-B35B19DE9B79}" type="datetimeFigureOut">
              <a:rPr lang="zh-TW" altLang="en-US" smtClean="0"/>
              <a:t>2022/7/5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50A961FA-9EB2-9217-F790-51B309EDC0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82E81F9C-FF67-BE5A-3727-777A56633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F0867-AA1A-4BC0-A9E7-CE64EA545F4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627321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D2A1216E-13FD-5323-192B-C763631249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27263F2-104B-F980-2594-5667F80913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D1D7AEE-D31B-8E1E-DCF8-DAE7778814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22890D-3D65-4C8B-8AA5-B35B19DE9B79}" type="datetimeFigureOut">
              <a:rPr lang="zh-TW" altLang="en-US" smtClean="0"/>
              <a:t>2022/7/5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93CB654-B2D3-3FE6-0B6D-2D5BBA4120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A272950-DC99-E77B-71F8-1EBD3C3080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3F0867-AA1A-4BC0-A9E7-CE64EA545F4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810339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>
            <a:extLst>
              <a:ext uri="{FF2B5EF4-FFF2-40B4-BE49-F238E27FC236}">
                <a16:creationId xmlns:a16="http://schemas.microsoft.com/office/drawing/2014/main" id="{7DAC1B5F-8B46-EEE6-9993-32FF40A17B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Rectangle 19">
            <a:extLst>
              <a:ext uri="{FF2B5EF4-FFF2-40B4-BE49-F238E27FC236}">
                <a16:creationId xmlns:a16="http://schemas.microsoft.com/office/drawing/2014/main" id="{0C6C4FF3-9255-54DB-0BE0-11B7872DC06D}"/>
              </a:ext>
            </a:extLst>
          </p:cNvPr>
          <p:cNvSpPr>
            <a:spLocks noChangeArrowheads="1"/>
          </p:cNvSpPr>
          <p:nvPr/>
        </p:nvSpPr>
        <p:spPr bwMode="gray">
          <a:xfrm>
            <a:off x="3970804" y="4103953"/>
            <a:ext cx="4250392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 eaLnBrk="0" hangingPunct="0"/>
            <a:r>
              <a:rPr lang="en-US" altLang="zh-TW" sz="3600" dirty="0">
                <a:solidFill>
                  <a:srgbClr val="00B0F0"/>
                </a:solidFill>
              </a:rPr>
              <a:t>GWAS Analysis</a:t>
            </a:r>
            <a:endParaRPr lang="en-US" altLang="zh-TW" sz="3600" b="1" dirty="0">
              <a:solidFill>
                <a:srgbClr val="00B0F0"/>
              </a:solidFill>
              <a:ea typeface="標楷體" panose="03000509000000000000" pitchFamily="65" charset="-120"/>
            </a:endParaRPr>
          </a:p>
        </p:txBody>
      </p:sp>
      <p:sp>
        <p:nvSpPr>
          <p:cNvPr id="12" name="Rectangle 19">
            <a:extLst>
              <a:ext uri="{FF2B5EF4-FFF2-40B4-BE49-F238E27FC236}">
                <a16:creationId xmlns:a16="http://schemas.microsoft.com/office/drawing/2014/main" id="{71C75E47-34DF-29C4-64DF-F949BD2BFEE1}"/>
              </a:ext>
            </a:extLst>
          </p:cNvPr>
          <p:cNvSpPr>
            <a:spLocks noChangeArrowheads="1"/>
          </p:cNvSpPr>
          <p:nvPr/>
        </p:nvSpPr>
        <p:spPr bwMode="gray">
          <a:xfrm>
            <a:off x="3970804" y="4892825"/>
            <a:ext cx="425039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 eaLnBrk="0" hangingPunct="0"/>
            <a:r>
              <a:rPr lang="en-US" altLang="zh-TW" sz="2400" dirty="0">
                <a:solidFill>
                  <a:srgbClr val="00B050"/>
                </a:solidFill>
              </a:rPr>
              <a:t>Methodologies &amp; tools</a:t>
            </a:r>
            <a:endParaRPr lang="en-US" altLang="zh-TW" sz="2400" b="1" dirty="0">
              <a:solidFill>
                <a:srgbClr val="00B050"/>
              </a:solidFill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0117762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群組 8">
            <a:extLst>
              <a:ext uri="{FF2B5EF4-FFF2-40B4-BE49-F238E27FC236}">
                <a16:creationId xmlns:a16="http://schemas.microsoft.com/office/drawing/2014/main" id="{D6F0F24F-D8A2-46DA-9E97-F7D49E6C6674}"/>
              </a:ext>
            </a:extLst>
          </p:cNvPr>
          <p:cNvGrpSpPr/>
          <p:nvPr/>
        </p:nvGrpSpPr>
        <p:grpSpPr>
          <a:xfrm>
            <a:off x="3352800" y="2100591"/>
            <a:ext cx="7753472" cy="642610"/>
            <a:chOff x="4038600" y="2100590"/>
            <a:chExt cx="7650744" cy="642610"/>
          </a:xfrm>
        </p:grpSpPr>
        <p:sp>
          <p:nvSpPr>
            <p:cNvPr id="93188" name="AutoShape 4"/>
            <p:cNvSpPr>
              <a:spLocks noChangeArrowheads="1"/>
            </p:cNvSpPr>
            <p:nvPr/>
          </p:nvSpPr>
          <p:spPr bwMode="auto">
            <a:xfrm>
              <a:off x="5114926" y="2133604"/>
              <a:ext cx="6574418" cy="457201"/>
            </a:xfrm>
            <a:prstGeom prst="roundRect">
              <a:avLst>
                <a:gd name="adj" fmla="val 50000"/>
              </a:avLst>
            </a:prstGeom>
            <a:noFill/>
            <a:ln w="19050" cap="rnd">
              <a:solidFill>
                <a:schemeClr val="tx1"/>
              </a:solidFill>
              <a:prstDash val="sysDot"/>
              <a:round/>
              <a:headEnd/>
              <a:tailEnd/>
            </a:ln>
            <a:effectLst>
              <a:outerShdw dist="107763" dir="2700000" algn="ctr" rotWithShape="0">
                <a:schemeClr val="bg1">
                  <a:alpha val="50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TW" altLang="en-US" sz="2400"/>
            </a:p>
          </p:txBody>
        </p:sp>
        <p:sp>
          <p:nvSpPr>
            <p:cNvPr id="93189" name="Rectangle 5"/>
            <p:cNvSpPr>
              <a:spLocks noChangeArrowheads="1"/>
            </p:cNvSpPr>
            <p:nvPr/>
          </p:nvSpPr>
          <p:spPr bwMode="auto">
            <a:xfrm>
              <a:off x="5526435" y="2100590"/>
              <a:ext cx="3574971" cy="5232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eaLnBrk="0" hangingPunct="0"/>
              <a:r>
                <a:rPr lang="en-US" altLang="zh-TW" sz="2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Functional genome</a:t>
              </a:r>
            </a:p>
          </p:txBody>
        </p:sp>
        <p:sp>
          <p:nvSpPr>
            <p:cNvPr id="93190" name="Oval 6"/>
            <p:cNvSpPr>
              <a:spLocks noChangeArrowheads="1"/>
            </p:cNvSpPr>
            <p:nvPr/>
          </p:nvSpPr>
          <p:spPr bwMode="auto">
            <a:xfrm>
              <a:off x="5029201" y="2238379"/>
              <a:ext cx="228600" cy="228600"/>
            </a:xfrm>
            <a:prstGeom prst="ellipse">
              <a:avLst/>
            </a:prstGeom>
            <a:gradFill rotWithShape="1">
              <a:gsLst>
                <a:gs pos="0">
                  <a:srgbClr val="E96E29"/>
                </a:gs>
                <a:gs pos="100000">
                  <a:srgbClr val="E96E29">
                    <a:gamma/>
                    <a:shade val="66667"/>
                    <a:invGamma/>
                  </a:srgbClr>
                </a:gs>
              </a:gsLst>
              <a:path path="shape">
                <a:fillToRect l="50000" t="50000" r="50000" b="50000"/>
              </a:path>
            </a:gradFill>
            <a:ln w="19050">
              <a:solidFill>
                <a:schemeClr val="tx1"/>
              </a:solidFill>
              <a:round/>
              <a:headEnd/>
              <a:tailEnd/>
            </a:ln>
            <a:effectLst>
              <a:outerShdw dist="63500" dir="2212194" algn="ctr" rotWithShape="0">
                <a:schemeClr val="bg1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endParaRPr lang="zh-TW" altLang="en-US" sz="2400"/>
            </a:p>
          </p:txBody>
        </p:sp>
        <p:sp>
          <p:nvSpPr>
            <p:cNvPr id="93208" name="Line 24"/>
            <p:cNvSpPr>
              <a:spLocks noChangeShapeType="1"/>
            </p:cNvSpPr>
            <p:nvPr/>
          </p:nvSpPr>
          <p:spPr bwMode="auto">
            <a:xfrm flipV="1">
              <a:off x="4038600" y="2362200"/>
              <a:ext cx="381000" cy="381000"/>
            </a:xfrm>
            <a:prstGeom prst="line">
              <a:avLst/>
            </a:prstGeom>
            <a:noFill/>
            <a:ln w="12700" cap="rnd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 sz="2400"/>
            </a:p>
          </p:txBody>
        </p:sp>
      </p:grpSp>
      <p:grpSp>
        <p:nvGrpSpPr>
          <p:cNvPr id="6" name="群組 5">
            <a:extLst>
              <a:ext uri="{FF2B5EF4-FFF2-40B4-BE49-F238E27FC236}">
                <a16:creationId xmlns:a16="http://schemas.microsoft.com/office/drawing/2014/main" id="{4123E808-B357-4B4E-BDB5-6BA905789308}"/>
              </a:ext>
            </a:extLst>
          </p:cNvPr>
          <p:cNvGrpSpPr/>
          <p:nvPr/>
        </p:nvGrpSpPr>
        <p:grpSpPr>
          <a:xfrm>
            <a:off x="3276600" y="4876801"/>
            <a:ext cx="7829672" cy="599425"/>
            <a:chOff x="3962400" y="4876800"/>
            <a:chExt cx="7829672" cy="599425"/>
          </a:xfrm>
        </p:grpSpPr>
        <p:sp>
          <p:nvSpPr>
            <p:cNvPr id="93204" name="AutoShape 20"/>
            <p:cNvSpPr>
              <a:spLocks noChangeArrowheads="1"/>
            </p:cNvSpPr>
            <p:nvPr/>
          </p:nvSpPr>
          <p:spPr bwMode="auto">
            <a:xfrm>
              <a:off x="5114925" y="4953005"/>
              <a:ext cx="6677147" cy="457200"/>
            </a:xfrm>
            <a:prstGeom prst="roundRect">
              <a:avLst>
                <a:gd name="adj" fmla="val 50000"/>
              </a:avLst>
            </a:prstGeom>
            <a:noFill/>
            <a:ln w="19050" cap="rnd">
              <a:solidFill>
                <a:schemeClr val="tx1"/>
              </a:solidFill>
              <a:prstDash val="sysDot"/>
              <a:round/>
              <a:headEnd/>
              <a:tailEnd/>
            </a:ln>
            <a:effectLst>
              <a:outerShdw dist="107763" dir="2700000" algn="ctr" rotWithShape="0">
                <a:schemeClr val="bg1">
                  <a:alpha val="50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TW" altLang="en-US" sz="240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93205" name="Rectangle 21"/>
            <p:cNvSpPr>
              <a:spLocks noChangeArrowheads="1"/>
            </p:cNvSpPr>
            <p:nvPr/>
          </p:nvSpPr>
          <p:spPr bwMode="auto">
            <a:xfrm>
              <a:off x="5526434" y="4953005"/>
              <a:ext cx="6189315" cy="5232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eaLnBrk="0" hangingPunct="0"/>
              <a:r>
                <a:rPr lang="en-US" altLang="zh-TW" sz="2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Combining CRISPR </a:t>
              </a:r>
              <a:r>
                <a:rPr lang="en-US" altLang="zh-TW" sz="2800" dirty="0">
                  <a:latin typeface="微軟正黑體" panose="020B0604030504040204" pitchFamily="34" charset="-120"/>
                  <a:ea typeface="微軟正黑體" panose="020B0604030504040204" pitchFamily="34" charset="-120"/>
                  <a:sym typeface="Wingdings" panose="05000000000000000000" pitchFamily="2" charset="2"/>
                </a:rPr>
                <a:t> Gene therapy</a:t>
              </a:r>
              <a:endPara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93206" name="Oval 22"/>
            <p:cNvSpPr>
              <a:spLocks noChangeArrowheads="1"/>
            </p:cNvSpPr>
            <p:nvPr/>
          </p:nvSpPr>
          <p:spPr bwMode="auto">
            <a:xfrm>
              <a:off x="5029201" y="5053018"/>
              <a:ext cx="228600" cy="228600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chemeClr val="hlink">
                    <a:gamma/>
                    <a:shade val="66667"/>
                    <a:invGamma/>
                  </a:schemeClr>
                </a:gs>
              </a:gsLst>
              <a:path path="shape">
                <a:fillToRect l="50000" t="50000" r="50000" b="50000"/>
              </a:path>
            </a:gradFill>
            <a:ln w="19050">
              <a:solidFill>
                <a:schemeClr val="tx1"/>
              </a:solidFill>
              <a:round/>
              <a:headEnd/>
              <a:tailEnd/>
            </a:ln>
            <a:effectLst>
              <a:outerShdw dist="63500" dir="2212194" algn="ctr" rotWithShape="0">
                <a:schemeClr val="bg1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endParaRPr lang="zh-TW" altLang="en-US" sz="240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93209" name="Line 25"/>
            <p:cNvSpPr>
              <a:spLocks noChangeShapeType="1"/>
            </p:cNvSpPr>
            <p:nvPr/>
          </p:nvSpPr>
          <p:spPr bwMode="auto">
            <a:xfrm>
              <a:off x="3962400" y="4876800"/>
              <a:ext cx="457200" cy="304800"/>
            </a:xfrm>
            <a:prstGeom prst="line">
              <a:avLst/>
            </a:prstGeom>
            <a:noFill/>
            <a:ln w="12700" cap="rnd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 sz="240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93210" name="Group 26"/>
          <p:cNvGrpSpPr>
            <a:grpSpLocks/>
          </p:cNvGrpSpPr>
          <p:nvPr/>
        </p:nvGrpSpPr>
        <p:grpSpPr bwMode="auto">
          <a:xfrm>
            <a:off x="3733800" y="2362201"/>
            <a:ext cx="609600" cy="2819400"/>
            <a:chOff x="1824" y="1488"/>
            <a:chExt cx="240" cy="1776"/>
          </a:xfrm>
        </p:grpSpPr>
        <p:sp>
          <p:nvSpPr>
            <p:cNvPr id="93211" name="Line 27"/>
            <p:cNvSpPr>
              <a:spLocks noChangeShapeType="1"/>
            </p:cNvSpPr>
            <p:nvPr/>
          </p:nvSpPr>
          <p:spPr bwMode="auto">
            <a:xfrm>
              <a:off x="1824" y="1488"/>
              <a:ext cx="240" cy="0"/>
            </a:xfrm>
            <a:prstGeom prst="line">
              <a:avLst/>
            </a:prstGeom>
            <a:noFill/>
            <a:ln w="12700" cap="rnd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93212" name="Line 28"/>
            <p:cNvSpPr>
              <a:spLocks noChangeShapeType="1"/>
            </p:cNvSpPr>
            <p:nvPr/>
          </p:nvSpPr>
          <p:spPr bwMode="auto">
            <a:xfrm>
              <a:off x="1824" y="3264"/>
              <a:ext cx="240" cy="0"/>
            </a:xfrm>
            <a:prstGeom prst="line">
              <a:avLst/>
            </a:prstGeom>
            <a:noFill/>
            <a:ln w="12700" cap="rnd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8" name="群組 7">
            <a:extLst>
              <a:ext uri="{FF2B5EF4-FFF2-40B4-BE49-F238E27FC236}">
                <a16:creationId xmlns:a16="http://schemas.microsoft.com/office/drawing/2014/main" id="{5A9F5BC2-7FC1-452B-885E-719C7F006DEE}"/>
              </a:ext>
            </a:extLst>
          </p:cNvPr>
          <p:cNvGrpSpPr/>
          <p:nvPr/>
        </p:nvGrpSpPr>
        <p:grpSpPr>
          <a:xfrm>
            <a:off x="3657600" y="3057105"/>
            <a:ext cx="7448672" cy="523220"/>
            <a:chOff x="4343400" y="3057104"/>
            <a:chExt cx="6482752" cy="523220"/>
          </a:xfrm>
        </p:grpSpPr>
        <p:sp>
          <p:nvSpPr>
            <p:cNvPr id="93192" name="AutoShape 8"/>
            <p:cNvSpPr>
              <a:spLocks noChangeArrowheads="1"/>
            </p:cNvSpPr>
            <p:nvPr/>
          </p:nvSpPr>
          <p:spPr bwMode="auto">
            <a:xfrm>
              <a:off x="5114926" y="3090114"/>
              <a:ext cx="5711226" cy="457201"/>
            </a:xfrm>
            <a:prstGeom prst="roundRect">
              <a:avLst>
                <a:gd name="adj" fmla="val 50000"/>
              </a:avLst>
            </a:prstGeom>
            <a:noFill/>
            <a:ln w="19050" cap="rnd">
              <a:solidFill>
                <a:schemeClr val="tx1"/>
              </a:solidFill>
              <a:prstDash val="sysDot"/>
              <a:round/>
              <a:headEnd/>
              <a:tailEnd/>
            </a:ln>
            <a:effectLst>
              <a:outerShdw dist="107763" dir="2700000" algn="ctr" rotWithShape="0">
                <a:schemeClr val="bg1">
                  <a:alpha val="50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TW" altLang="en-US" sz="240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93193" name="Rectangle 9"/>
            <p:cNvSpPr>
              <a:spLocks noChangeArrowheads="1"/>
            </p:cNvSpPr>
            <p:nvPr/>
          </p:nvSpPr>
          <p:spPr bwMode="auto">
            <a:xfrm>
              <a:off x="5387421" y="3057104"/>
              <a:ext cx="5004328" cy="5232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eaLnBrk="0" hangingPunct="0"/>
              <a:r>
                <a:rPr lang="en-US" altLang="zh-TW" sz="2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Functional characterization</a:t>
              </a:r>
            </a:p>
          </p:txBody>
        </p:sp>
        <p:sp>
          <p:nvSpPr>
            <p:cNvPr id="93194" name="Oval 10"/>
            <p:cNvSpPr>
              <a:spLocks noChangeArrowheads="1"/>
            </p:cNvSpPr>
            <p:nvPr/>
          </p:nvSpPr>
          <p:spPr bwMode="auto">
            <a:xfrm>
              <a:off x="5029201" y="3185364"/>
              <a:ext cx="228600" cy="228600"/>
            </a:xfrm>
            <a:prstGeom prst="ellipse">
              <a:avLst/>
            </a:prstGeom>
            <a:gradFill rotWithShape="1">
              <a:gsLst>
                <a:gs pos="0">
                  <a:srgbClr val="DCDC48"/>
                </a:gs>
                <a:gs pos="100000">
                  <a:srgbClr val="DCDC48">
                    <a:gamma/>
                    <a:shade val="66667"/>
                    <a:invGamma/>
                  </a:srgbClr>
                </a:gs>
              </a:gsLst>
              <a:path path="shape">
                <a:fillToRect l="50000" t="50000" r="50000" b="50000"/>
              </a:path>
            </a:gradFill>
            <a:ln w="19050">
              <a:solidFill>
                <a:schemeClr val="tx1"/>
              </a:solidFill>
              <a:round/>
              <a:headEnd/>
              <a:tailEnd/>
            </a:ln>
            <a:effectLst>
              <a:outerShdw dist="63500" dir="2212194" algn="ctr" rotWithShape="0">
                <a:schemeClr val="bg1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endParaRPr lang="zh-TW" altLang="en-US" sz="240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93213" name="Line 29"/>
            <p:cNvSpPr>
              <a:spLocks noChangeShapeType="1"/>
            </p:cNvSpPr>
            <p:nvPr/>
          </p:nvSpPr>
          <p:spPr bwMode="auto">
            <a:xfrm flipV="1">
              <a:off x="4343400" y="3280609"/>
              <a:ext cx="685800" cy="0"/>
            </a:xfrm>
            <a:prstGeom prst="line">
              <a:avLst/>
            </a:prstGeom>
            <a:noFill/>
            <a:ln w="12700" cap="rnd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 sz="240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7" name="群組 6">
            <a:extLst>
              <a:ext uri="{FF2B5EF4-FFF2-40B4-BE49-F238E27FC236}">
                <a16:creationId xmlns:a16="http://schemas.microsoft.com/office/drawing/2014/main" id="{96FCF63C-226A-434E-ACAC-2EEC62232074}"/>
              </a:ext>
            </a:extLst>
          </p:cNvPr>
          <p:cNvGrpSpPr/>
          <p:nvPr/>
        </p:nvGrpSpPr>
        <p:grpSpPr>
          <a:xfrm>
            <a:off x="3657600" y="3988551"/>
            <a:ext cx="7943850" cy="523220"/>
            <a:chOff x="4343400" y="3988550"/>
            <a:chExt cx="7010400" cy="523220"/>
          </a:xfrm>
        </p:grpSpPr>
        <p:sp>
          <p:nvSpPr>
            <p:cNvPr id="93200" name="AutoShape 16"/>
            <p:cNvSpPr>
              <a:spLocks noChangeArrowheads="1"/>
            </p:cNvSpPr>
            <p:nvPr/>
          </p:nvSpPr>
          <p:spPr bwMode="auto">
            <a:xfrm>
              <a:off x="5114926" y="4001010"/>
              <a:ext cx="5801884" cy="457201"/>
            </a:xfrm>
            <a:prstGeom prst="roundRect">
              <a:avLst>
                <a:gd name="adj" fmla="val 50000"/>
              </a:avLst>
            </a:prstGeom>
            <a:noFill/>
            <a:ln w="28575" cap="rnd">
              <a:solidFill>
                <a:schemeClr val="tx1"/>
              </a:solidFill>
              <a:prstDash val="sysDot"/>
              <a:round/>
              <a:headEnd/>
              <a:tailEnd/>
            </a:ln>
            <a:effectLst>
              <a:outerShdw dist="107763" dir="2700000" algn="ctr" rotWithShape="0">
                <a:schemeClr val="bg1">
                  <a:alpha val="50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TW" altLang="en-US" sz="240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93201" name="Rectangle 17"/>
            <p:cNvSpPr>
              <a:spLocks noChangeArrowheads="1"/>
            </p:cNvSpPr>
            <p:nvPr/>
          </p:nvSpPr>
          <p:spPr bwMode="auto">
            <a:xfrm>
              <a:off x="5387421" y="3988550"/>
              <a:ext cx="5966379" cy="5232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eaLnBrk="0" hangingPunct="0"/>
              <a:r>
                <a:rPr lang="en-US" altLang="zh-TW" sz="2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Combining Pathway </a:t>
              </a:r>
              <a:r>
                <a:rPr lang="en-US" altLang="zh-TW" sz="2800" dirty="0">
                  <a:latin typeface="微軟正黑體" panose="020B0604030504040204" pitchFamily="34" charset="-120"/>
                  <a:ea typeface="微軟正黑體" panose="020B0604030504040204" pitchFamily="34" charset="-120"/>
                  <a:sym typeface="Wingdings" panose="05000000000000000000" pitchFamily="2" charset="2"/>
                </a:rPr>
                <a:t> multi-omics</a:t>
              </a:r>
              <a:endPara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93202" name="Oval 18"/>
            <p:cNvSpPr>
              <a:spLocks noChangeArrowheads="1"/>
            </p:cNvSpPr>
            <p:nvPr/>
          </p:nvSpPr>
          <p:spPr bwMode="auto">
            <a:xfrm>
              <a:off x="5029201" y="4110548"/>
              <a:ext cx="228600" cy="228600"/>
            </a:xfrm>
            <a:prstGeom prst="ellipse">
              <a:avLst/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shade val="66667"/>
                    <a:invGamma/>
                  </a:schemeClr>
                </a:gs>
              </a:gsLst>
              <a:path path="shape">
                <a:fillToRect l="50000" t="50000" r="50000" b="50000"/>
              </a:path>
            </a:gradFill>
            <a:ln w="19050">
              <a:solidFill>
                <a:schemeClr val="tx1"/>
              </a:solidFill>
              <a:round/>
              <a:headEnd/>
              <a:tailEnd/>
            </a:ln>
            <a:effectLst>
              <a:outerShdw dist="63500" dir="2212194" algn="ctr" rotWithShape="0">
                <a:schemeClr val="bg1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endParaRPr lang="zh-TW" altLang="en-US" sz="240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93215" name="Line 31"/>
            <p:cNvSpPr>
              <a:spLocks noChangeShapeType="1"/>
            </p:cNvSpPr>
            <p:nvPr/>
          </p:nvSpPr>
          <p:spPr bwMode="auto">
            <a:xfrm flipV="1">
              <a:off x="4343400" y="4239128"/>
              <a:ext cx="685800" cy="0"/>
            </a:xfrm>
            <a:prstGeom prst="line">
              <a:avLst/>
            </a:prstGeom>
            <a:noFill/>
            <a:ln w="12700" cap="rnd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 sz="240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pic>
        <p:nvPicPr>
          <p:cNvPr id="93216" name="Picture 32" descr="targe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524002"/>
            <a:ext cx="3449638" cy="4371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3217" name="Rectangle 33"/>
          <p:cNvSpPr>
            <a:spLocks noChangeArrowheads="1"/>
          </p:cNvSpPr>
          <p:nvPr/>
        </p:nvSpPr>
        <p:spPr bwMode="black">
          <a:xfrm>
            <a:off x="3200400" y="152401"/>
            <a:ext cx="7010400" cy="563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45791" dir="2021404" algn="ctr" rotWithShape="0">
                    <a:schemeClr val="tx1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zh-TW" altLang="en-US" sz="4400" b="1">
                <a:solidFill>
                  <a:schemeClr val="bg1"/>
                </a:solidFill>
                <a:latin typeface="Verdana" panose="020B0604030504040204" pitchFamily="34" charset="0"/>
                <a:ea typeface="標楷體" panose="03000509000000000000" pitchFamily="65" charset="-120"/>
              </a:rPr>
              <a:t>　　未　來　展　望</a:t>
            </a:r>
          </a:p>
        </p:txBody>
      </p:sp>
      <p:sp>
        <p:nvSpPr>
          <p:cNvPr id="36" name="標題 1"/>
          <p:cNvSpPr txBox="1">
            <a:spLocks/>
          </p:cNvSpPr>
          <p:nvPr/>
        </p:nvSpPr>
        <p:spPr>
          <a:xfrm>
            <a:off x="838200" y="365126"/>
            <a:ext cx="10515600" cy="115887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000" b="1" dirty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Core</a:t>
            </a:r>
          </a:p>
        </p:txBody>
      </p:sp>
    </p:spTree>
    <p:extLst>
      <p:ext uri="{BB962C8B-B14F-4D97-AF65-F5344CB8AC3E}">
        <p14:creationId xmlns:p14="http://schemas.microsoft.com/office/powerpoint/2010/main" val="1491541606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1">
            <a:extLst>
              <a:ext uri="{FF2B5EF4-FFF2-40B4-BE49-F238E27FC236}">
                <a16:creationId xmlns:a16="http://schemas.microsoft.com/office/drawing/2014/main" id="{CC027F0E-4CBE-174F-94E2-F8850534CC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1820"/>
            <a:ext cx="10515600" cy="838524"/>
          </a:xfrm>
        </p:spPr>
        <p:txBody>
          <a:bodyPr>
            <a:normAutofit/>
          </a:bodyPr>
          <a:lstStyle/>
          <a:p>
            <a:r>
              <a:rPr lang="en-US" altLang="zh-TW" sz="4000" b="1" dirty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Research in the future</a:t>
            </a:r>
            <a:r>
              <a:rPr lang="en-US" altLang="zh-TW" sz="4000" b="1" baseline="30000" dirty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endParaRPr lang="zh-TW" altLang="en-US" sz="4000" b="1" baseline="30000" dirty="0">
              <a:solidFill>
                <a:schemeClr val="bg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786357D8-B210-4A7D-B882-A7174F764E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366" y="1876051"/>
            <a:ext cx="9720532" cy="3962386"/>
          </a:xfrm>
          <a:prstGeom prst="rect">
            <a:avLst/>
          </a:prstGeom>
        </p:spPr>
      </p:pic>
      <p:sp>
        <p:nvSpPr>
          <p:cNvPr id="18" name="Rectangle 19">
            <a:extLst>
              <a:ext uri="{FF2B5EF4-FFF2-40B4-BE49-F238E27FC236}">
                <a16:creationId xmlns:a16="http://schemas.microsoft.com/office/drawing/2014/main" id="{B59F1303-8630-4514-80C8-9251CB381ECF}"/>
              </a:ext>
            </a:extLst>
          </p:cNvPr>
          <p:cNvSpPr>
            <a:spLocks noChangeArrowheads="1"/>
          </p:cNvSpPr>
          <p:nvPr/>
        </p:nvSpPr>
        <p:spPr bwMode="gray">
          <a:xfrm>
            <a:off x="-1" y="6508796"/>
            <a:ext cx="11568024" cy="323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0" hangingPunct="0"/>
            <a:r>
              <a:rPr lang="en-US" altLang="zh-TW" sz="1500" dirty="0">
                <a:solidFill>
                  <a:srgbClr val="FF0000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Source: Matthias </a:t>
            </a:r>
            <a:r>
              <a:rPr lang="en-US" altLang="zh-TW" sz="1500" dirty="0" err="1">
                <a:solidFill>
                  <a:srgbClr val="FF0000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Heinig</a:t>
            </a:r>
            <a:r>
              <a:rPr lang="en-US" altLang="zh-TW" sz="1500" dirty="0">
                <a:solidFill>
                  <a:srgbClr val="FF0000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. Using Gene Expression to Annotate Cardiovascular GWAS Loci. Front Cardiovasc Med. 2018 Jun 5;5:59.</a:t>
            </a:r>
            <a:endParaRPr lang="en-US" altLang="zh-TW" sz="1500" b="1" dirty="0">
              <a:solidFill>
                <a:srgbClr val="0070C0"/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35866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19">
            <a:extLst>
              <a:ext uri="{FF2B5EF4-FFF2-40B4-BE49-F238E27FC236}">
                <a16:creationId xmlns:a16="http://schemas.microsoft.com/office/drawing/2014/main" id="{565566F8-D81E-4BDE-940C-5341A0CEDB32}"/>
              </a:ext>
            </a:extLst>
          </p:cNvPr>
          <p:cNvSpPr>
            <a:spLocks noChangeArrowheads="1"/>
          </p:cNvSpPr>
          <p:nvPr/>
        </p:nvSpPr>
        <p:spPr bwMode="gray">
          <a:xfrm>
            <a:off x="16903" y="6519446"/>
            <a:ext cx="11991067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0" hangingPunct="0"/>
            <a:r>
              <a:rPr lang="en-US" altLang="zh-TW" sz="1400" dirty="0">
                <a:solidFill>
                  <a:srgbClr val="FF0000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Source: Ge et al. Development and validation of a trans-ancestry polygenic risk score for type 2 diabetes in diverse populations. Genome Med. 2022 Jun 29;14(1):70.</a:t>
            </a:r>
            <a:endParaRPr lang="en-US" altLang="zh-TW" sz="1400" b="1" dirty="0">
              <a:solidFill>
                <a:srgbClr val="0070C0"/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6" name="標題 1">
            <a:extLst>
              <a:ext uri="{FF2B5EF4-FFF2-40B4-BE49-F238E27FC236}">
                <a16:creationId xmlns:a16="http://schemas.microsoft.com/office/drawing/2014/main" id="{26A00C82-952A-40BD-8B70-8A7F8B7ED93F}"/>
              </a:ext>
            </a:extLst>
          </p:cNvPr>
          <p:cNvSpPr txBox="1">
            <a:spLocks/>
          </p:cNvSpPr>
          <p:nvPr/>
        </p:nvSpPr>
        <p:spPr>
          <a:xfrm>
            <a:off x="838200" y="271820"/>
            <a:ext cx="10515600" cy="8385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TW" sz="4000" b="1" dirty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Research in the future</a:t>
            </a:r>
            <a:r>
              <a:rPr lang="en-US" altLang="zh-TW" sz="4000" b="1" baseline="30000" dirty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endParaRPr lang="zh-TW" altLang="en-US" sz="4000" b="1" baseline="30000" dirty="0">
              <a:solidFill>
                <a:schemeClr val="bg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E3E5773-1B53-40F3-8D82-91920BE3B1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030" y="1471552"/>
            <a:ext cx="4701156" cy="5047894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6F794E4A-E01A-4E26-8C29-0EB6CFE307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6315" y="1952493"/>
            <a:ext cx="7145685" cy="3524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2659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8A7F6559-5F3E-4891-8E1B-AFC93C786D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2166" y="2996849"/>
            <a:ext cx="5471634" cy="3589331"/>
          </a:xfrm>
          <a:prstGeom prst="rect">
            <a:avLst/>
          </a:prstGeom>
        </p:spPr>
      </p:pic>
      <p:sp>
        <p:nvSpPr>
          <p:cNvPr id="5" name="標題 1">
            <a:extLst>
              <a:ext uri="{FF2B5EF4-FFF2-40B4-BE49-F238E27FC236}">
                <a16:creationId xmlns:a16="http://schemas.microsoft.com/office/drawing/2014/main" id="{CC027F0E-4CBE-174F-94E2-F8850534CC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1820"/>
            <a:ext cx="10515600" cy="838524"/>
          </a:xfrm>
        </p:spPr>
        <p:txBody>
          <a:bodyPr>
            <a:normAutofit/>
          </a:bodyPr>
          <a:lstStyle/>
          <a:p>
            <a:r>
              <a:rPr lang="en-US" altLang="zh-TW" sz="4000" b="1" dirty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Research in the future</a:t>
            </a:r>
            <a:r>
              <a:rPr lang="en-US" altLang="zh-TW" sz="4000" b="1" baseline="30000" dirty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endParaRPr lang="zh-TW" altLang="en-US" sz="4000" b="1" baseline="30000" dirty="0">
              <a:solidFill>
                <a:schemeClr val="bg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8" name="Rectangle 19">
            <a:extLst>
              <a:ext uri="{FF2B5EF4-FFF2-40B4-BE49-F238E27FC236}">
                <a16:creationId xmlns:a16="http://schemas.microsoft.com/office/drawing/2014/main" id="{B59F1303-8630-4514-80C8-9251CB381ECF}"/>
              </a:ext>
            </a:extLst>
          </p:cNvPr>
          <p:cNvSpPr>
            <a:spLocks noChangeArrowheads="1"/>
          </p:cNvSpPr>
          <p:nvPr/>
        </p:nvSpPr>
        <p:spPr bwMode="gray">
          <a:xfrm>
            <a:off x="-1" y="6508796"/>
            <a:ext cx="12068356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0" hangingPunct="0"/>
            <a:r>
              <a:rPr lang="en-US" altLang="zh-TW" sz="1400" dirty="0">
                <a:solidFill>
                  <a:srgbClr val="FF0000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Source: Ling Li, et al. Transcriptome‑wide association study of coronary artery disease identifies novel susceptibility genes. Basic Res </a:t>
            </a:r>
            <a:r>
              <a:rPr lang="en-US" altLang="zh-TW" sz="1400" dirty="0" err="1">
                <a:solidFill>
                  <a:srgbClr val="FF0000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Cardiol</a:t>
            </a:r>
            <a:r>
              <a:rPr lang="en-US" altLang="zh-TW" sz="1400" dirty="0">
                <a:solidFill>
                  <a:srgbClr val="FF0000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. 2022 Feb 17;117(1):6.</a:t>
            </a:r>
            <a:endParaRPr lang="en-US" altLang="zh-TW" sz="1400" b="1" dirty="0">
              <a:solidFill>
                <a:srgbClr val="0070C0"/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728B47DB-BFDB-4B2D-AF4A-B694A8C5AB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391" y="1029541"/>
            <a:ext cx="4755292" cy="5479255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ACE9B45F-4A7C-4D60-BFC9-954B6682FA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4119" y="880645"/>
            <a:ext cx="5096555" cy="2345903"/>
          </a:xfrm>
          <a:prstGeom prst="rect">
            <a:avLst/>
          </a:prstGeom>
        </p:spPr>
      </p:pic>
      <p:sp>
        <p:nvSpPr>
          <p:cNvPr id="7" name="矩形: 圓角 6">
            <a:extLst>
              <a:ext uri="{FF2B5EF4-FFF2-40B4-BE49-F238E27FC236}">
                <a16:creationId xmlns:a16="http://schemas.microsoft.com/office/drawing/2014/main" id="{ED144771-0C3D-463C-8521-11A25BADA6D5}"/>
              </a:ext>
            </a:extLst>
          </p:cNvPr>
          <p:cNvSpPr/>
          <p:nvPr/>
        </p:nvSpPr>
        <p:spPr>
          <a:xfrm>
            <a:off x="551391" y="1207698"/>
            <a:ext cx="4822866" cy="491706"/>
          </a:xfrm>
          <a:prstGeom prst="roundRect">
            <a:avLst/>
          </a:prstGeom>
          <a:noFill/>
          <a:ln w="3175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171121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19">
            <a:extLst>
              <a:ext uri="{FF2B5EF4-FFF2-40B4-BE49-F238E27FC236}">
                <a16:creationId xmlns:a16="http://schemas.microsoft.com/office/drawing/2014/main" id="{565566F8-D81E-4BDE-940C-5341A0CEDB32}"/>
              </a:ext>
            </a:extLst>
          </p:cNvPr>
          <p:cNvSpPr>
            <a:spLocks noChangeArrowheads="1"/>
          </p:cNvSpPr>
          <p:nvPr/>
        </p:nvSpPr>
        <p:spPr bwMode="gray">
          <a:xfrm>
            <a:off x="16903" y="6519446"/>
            <a:ext cx="11991067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0" hangingPunct="0"/>
            <a:r>
              <a:rPr lang="en-US" altLang="zh-TW" sz="1600" dirty="0">
                <a:solidFill>
                  <a:srgbClr val="FF0000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Source: Ki-Jo Kim, et al. Network-based modeling of drug effects on disease module in systemic sclerosis. Sci Rep. 2020 Aug 7;10(1):13393</a:t>
            </a:r>
            <a:r>
              <a:rPr lang="nl-NL" altLang="zh-TW" sz="1600" dirty="0">
                <a:solidFill>
                  <a:srgbClr val="FF0000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.</a:t>
            </a:r>
            <a:endParaRPr lang="en-US" altLang="zh-TW" sz="1600" b="1" dirty="0">
              <a:solidFill>
                <a:srgbClr val="0070C0"/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FBACF524-D581-4EF0-867B-B507396624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400" y="1943745"/>
            <a:ext cx="6521570" cy="4049398"/>
          </a:xfrm>
          <a:prstGeom prst="rect">
            <a:avLst/>
          </a:prstGeom>
        </p:spPr>
      </p:pic>
      <p:pic>
        <p:nvPicPr>
          <p:cNvPr id="2" name="圖片 1">
            <a:extLst>
              <a:ext uri="{FF2B5EF4-FFF2-40B4-BE49-F238E27FC236}">
                <a16:creationId xmlns:a16="http://schemas.microsoft.com/office/drawing/2014/main" id="{5FFA4705-E1D4-437E-B436-D08A281DF9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953" y="1659707"/>
            <a:ext cx="5509737" cy="4511431"/>
          </a:xfrm>
          <a:prstGeom prst="rect">
            <a:avLst/>
          </a:prstGeom>
        </p:spPr>
      </p:pic>
      <p:sp>
        <p:nvSpPr>
          <p:cNvPr id="6" name="標題 1">
            <a:extLst>
              <a:ext uri="{FF2B5EF4-FFF2-40B4-BE49-F238E27FC236}">
                <a16:creationId xmlns:a16="http://schemas.microsoft.com/office/drawing/2014/main" id="{C3F74A43-DB57-45E9-AC9D-F86A42813AF9}"/>
              </a:ext>
            </a:extLst>
          </p:cNvPr>
          <p:cNvSpPr txBox="1">
            <a:spLocks/>
          </p:cNvSpPr>
          <p:nvPr/>
        </p:nvSpPr>
        <p:spPr>
          <a:xfrm>
            <a:off x="838200" y="271820"/>
            <a:ext cx="10515600" cy="8385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TW" sz="4000" b="1" dirty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Research in the future</a:t>
            </a:r>
            <a:r>
              <a:rPr lang="en-US" altLang="zh-TW" sz="4000" b="1" baseline="30000" dirty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</a:t>
            </a:r>
            <a:r>
              <a:rPr lang="en-US" altLang="zh-TW" sz="4000" b="1" dirty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– drug discovery</a:t>
            </a:r>
            <a:endParaRPr lang="zh-TW" altLang="en-US" sz="4000" b="1" baseline="30000" dirty="0">
              <a:solidFill>
                <a:schemeClr val="bg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8867824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9">
            <a:extLst>
              <a:ext uri="{FF2B5EF4-FFF2-40B4-BE49-F238E27FC236}">
                <a16:creationId xmlns:a16="http://schemas.microsoft.com/office/drawing/2014/main" id="{EF0984D3-A733-444F-95EA-70B5F4DDD6EA}"/>
              </a:ext>
            </a:extLst>
          </p:cNvPr>
          <p:cNvSpPr>
            <a:spLocks noChangeArrowheads="1"/>
          </p:cNvSpPr>
          <p:nvPr/>
        </p:nvSpPr>
        <p:spPr bwMode="gray">
          <a:xfrm>
            <a:off x="7108168" y="6146869"/>
            <a:ext cx="4899802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0" hangingPunct="0"/>
            <a:r>
              <a:rPr lang="en-US" altLang="zh-TW" sz="1600" dirty="0">
                <a:solidFill>
                  <a:srgbClr val="FF0000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Source: Bohai  Feng, et al. </a:t>
            </a:r>
            <a:r>
              <a:rPr lang="en-US" altLang="zh-TW" sz="1600" dirty="0" err="1">
                <a:solidFill>
                  <a:srgbClr val="FF0000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lin</a:t>
            </a:r>
            <a:r>
              <a:rPr lang="en-US" altLang="zh-TW" sz="1600" dirty="0">
                <a:solidFill>
                  <a:srgbClr val="FF0000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Cancer Res (2020) 26 (14): 3616–3628</a:t>
            </a:r>
            <a:r>
              <a:rPr lang="nl-NL" altLang="zh-TW" sz="1600" dirty="0">
                <a:solidFill>
                  <a:srgbClr val="FF0000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.</a:t>
            </a:r>
            <a:endParaRPr lang="en-US" altLang="zh-TW" sz="1600" b="1" dirty="0">
              <a:solidFill>
                <a:srgbClr val="0070C0"/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C72F4D4-2F50-4ECB-9FA3-E6949D2AAC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0525" y="1471508"/>
            <a:ext cx="5319221" cy="2149026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E39C174B-4C77-43F4-A5A3-3BD21B779D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3159" y="3652965"/>
            <a:ext cx="2933954" cy="2461473"/>
          </a:xfrm>
          <a:prstGeom prst="rect">
            <a:avLst/>
          </a:prstGeom>
        </p:spPr>
      </p:pic>
      <p:pic>
        <p:nvPicPr>
          <p:cNvPr id="10" name="Picture 4" descr="https://ars.els-cdn.com/content/image/1-s2.0-S2589004221014930-gr2_lrg.jpg">
            <a:extLst>
              <a:ext uri="{FF2B5EF4-FFF2-40B4-BE49-F238E27FC236}">
                <a16:creationId xmlns:a16="http://schemas.microsoft.com/office/drawing/2014/main" id="{20E6BA6C-6C92-4F80-A9B9-FD7C9ACB52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09" y="2416544"/>
            <a:ext cx="6584296" cy="3527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9">
            <a:extLst>
              <a:ext uri="{FF2B5EF4-FFF2-40B4-BE49-F238E27FC236}">
                <a16:creationId xmlns:a16="http://schemas.microsoft.com/office/drawing/2014/main" id="{7CE64202-3E09-4798-9AE0-E61065BCA464}"/>
              </a:ext>
            </a:extLst>
          </p:cNvPr>
          <p:cNvSpPr>
            <a:spLocks noChangeArrowheads="1"/>
          </p:cNvSpPr>
          <p:nvPr/>
        </p:nvSpPr>
        <p:spPr bwMode="gray">
          <a:xfrm>
            <a:off x="-19050" y="6146869"/>
            <a:ext cx="697230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0" hangingPunct="0"/>
            <a:r>
              <a:rPr lang="en-US" altLang="zh-TW" sz="1600" dirty="0">
                <a:solidFill>
                  <a:srgbClr val="FF0000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Source: Zainab Arshad, John F McDonald.  </a:t>
            </a:r>
            <a:r>
              <a:rPr lang="fr-FR" altLang="zh-TW" sz="1600" dirty="0">
                <a:solidFill>
                  <a:srgbClr val="FF0000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iScience. 2021 Nov 26;24(12):103522</a:t>
            </a:r>
            <a:r>
              <a:rPr lang="nl-NL" altLang="zh-TW" sz="1600" dirty="0">
                <a:solidFill>
                  <a:srgbClr val="FF0000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.</a:t>
            </a:r>
            <a:endParaRPr lang="en-US" altLang="zh-TW" sz="1600" b="1" dirty="0">
              <a:solidFill>
                <a:srgbClr val="0070C0"/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12" name="標題 1">
            <a:extLst>
              <a:ext uri="{FF2B5EF4-FFF2-40B4-BE49-F238E27FC236}">
                <a16:creationId xmlns:a16="http://schemas.microsoft.com/office/drawing/2014/main" id="{8760DF5D-153D-4371-B7E3-A9AEDEAD722A}"/>
              </a:ext>
            </a:extLst>
          </p:cNvPr>
          <p:cNvSpPr txBox="1">
            <a:spLocks/>
          </p:cNvSpPr>
          <p:nvPr/>
        </p:nvSpPr>
        <p:spPr>
          <a:xfrm>
            <a:off x="838200" y="271820"/>
            <a:ext cx="10515600" cy="8385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TW" sz="4000" b="1" dirty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Research in the future</a:t>
            </a:r>
            <a:r>
              <a:rPr lang="en-US" altLang="zh-TW" sz="4000" b="1" baseline="30000" dirty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5 </a:t>
            </a:r>
            <a:r>
              <a:rPr lang="en-US" altLang="zh-TW" sz="4000" b="1" dirty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– gene therapy</a:t>
            </a:r>
            <a:endParaRPr lang="zh-TW" altLang="en-US" sz="4000" b="1" dirty="0">
              <a:solidFill>
                <a:schemeClr val="bg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075769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3770" y="596071"/>
            <a:ext cx="5994400" cy="402590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2420118" y="4756378"/>
            <a:ext cx="755623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Thanks for your Attention</a:t>
            </a:r>
            <a:endParaRPr lang="zh-TW" altLang="en-US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710875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標題 1">
            <a:extLst>
              <a:ext uri="{FF2B5EF4-FFF2-40B4-BE49-F238E27FC236}">
                <a16:creationId xmlns:a16="http://schemas.microsoft.com/office/drawing/2014/main" id="{6B6F8FFD-E576-4438-B74B-AFA5B77116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1820"/>
            <a:ext cx="10515600" cy="838524"/>
          </a:xfrm>
        </p:spPr>
        <p:txBody>
          <a:bodyPr>
            <a:normAutofit/>
          </a:bodyPr>
          <a:lstStyle/>
          <a:p>
            <a:r>
              <a:rPr lang="en-US" altLang="zh-TW" sz="4000" b="1" dirty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GWAS design</a:t>
            </a:r>
            <a:endParaRPr lang="zh-TW" altLang="en-US" sz="4000" b="1" dirty="0">
              <a:solidFill>
                <a:schemeClr val="bg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B3FE4CD-872F-41A6-ADE9-188BD74F02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791" y="1144784"/>
            <a:ext cx="6719979" cy="5493193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0230256E-E958-4394-BABF-05CCBC4344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9975" y="1110343"/>
            <a:ext cx="4236569" cy="2564509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E0CCC930-058C-4762-B027-32D3A253AC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9974" y="3848818"/>
            <a:ext cx="4234355" cy="2737361"/>
          </a:xfrm>
          <a:prstGeom prst="rect">
            <a:avLst/>
          </a:prstGeom>
        </p:spPr>
      </p:pic>
      <p:sp>
        <p:nvSpPr>
          <p:cNvPr id="27" name="Rectangle 19">
            <a:extLst>
              <a:ext uri="{FF2B5EF4-FFF2-40B4-BE49-F238E27FC236}">
                <a16:creationId xmlns:a16="http://schemas.microsoft.com/office/drawing/2014/main" id="{0FB5151D-7E76-4242-AF02-CEAB146A7AEC}"/>
              </a:ext>
            </a:extLst>
          </p:cNvPr>
          <p:cNvSpPr>
            <a:spLocks noChangeArrowheads="1"/>
          </p:cNvSpPr>
          <p:nvPr/>
        </p:nvSpPr>
        <p:spPr bwMode="gray">
          <a:xfrm>
            <a:off x="0" y="6508796"/>
            <a:ext cx="11464506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0" hangingPunct="0"/>
            <a:r>
              <a:rPr lang="en-US" altLang="zh-TW" sz="1600" dirty="0">
                <a:solidFill>
                  <a:srgbClr val="FF0000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Source: Tam V, et al. Benefits and limitations of genome-wide association studies. </a:t>
            </a:r>
            <a:r>
              <a:rPr lang="da-DK" altLang="zh-TW" sz="1600" dirty="0">
                <a:solidFill>
                  <a:srgbClr val="FF0000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Nat Rev Genet. 2019 Aug;20(8):467-484</a:t>
            </a:r>
            <a:r>
              <a:rPr lang="nl-NL" altLang="zh-TW" sz="1600" dirty="0">
                <a:solidFill>
                  <a:srgbClr val="FF0000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.</a:t>
            </a:r>
            <a:endParaRPr lang="en-US" altLang="zh-TW" sz="1600" b="1" dirty="0">
              <a:solidFill>
                <a:srgbClr val="0070C0"/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28" name="Rectangle 19">
            <a:extLst>
              <a:ext uri="{FF2B5EF4-FFF2-40B4-BE49-F238E27FC236}">
                <a16:creationId xmlns:a16="http://schemas.microsoft.com/office/drawing/2014/main" id="{205E4B41-731B-4620-9D10-E8F3678F40D0}"/>
              </a:ext>
            </a:extLst>
          </p:cNvPr>
          <p:cNvSpPr>
            <a:spLocks noChangeArrowheads="1"/>
          </p:cNvSpPr>
          <p:nvPr/>
        </p:nvSpPr>
        <p:spPr bwMode="gray">
          <a:xfrm>
            <a:off x="228096" y="2513166"/>
            <a:ext cx="61472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0" hangingPunct="0"/>
            <a:r>
              <a:rPr lang="en-US" altLang="zh-TW" sz="2400" dirty="0">
                <a:solidFill>
                  <a:srgbClr val="FF0000"/>
                </a:solidFill>
              </a:rPr>
              <a:t>①</a:t>
            </a:r>
            <a:endParaRPr lang="en-US" altLang="zh-TW" sz="2400" b="1" dirty="0">
              <a:solidFill>
                <a:srgbClr val="FF0000"/>
              </a:solidFill>
              <a:ea typeface="標楷體" panose="03000509000000000000" pitchFamily="65" charset="-120"/>
            </a:endParaRPr>
          </a:p>
        </p:txBody>
      </p:sp>
      <p:sp>
        <p:nvSpPr>
          <p:cNvPr id="29" name="Rectangle 19">
            <a:extLst>
              <a:ext uri="{FF2B5EF4-FFF2-40B4-BE49-F238E27FC236}">
                <a16:creationId xmlns:a16="http://schemas.microsoft.com/office/drawing/2014/main" id="{9F334E67-1105-4D94-9818-4D9CACADC08E}"/>
              </a:ext>
            </a:extLst>
          </p:cNvPr>
          <p:cNvSpPr>
            <a:spLocks noChangeArrowheads="1"/>
          </p:cNvSpPr>
          <p:nvPr/>
        </p:nvSpPr>
        <p:spPr bwMode="gray">
          <a:xfrm>
            <a:off x="223480" y="3115790"/>
            <a:ext cx="61472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0" hangingPunct="0"/>
            <a:r>
              <a:rPr lang="en-US" altLang="zh-TW" sz="2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②</a:t>
            </a:r>
            <a:endParaRPr lang="en-US" altLang="zh-TW" sz="2400" b="1" dirty="0">
              <a:solidFill>
                <a:srgbClr val="FF0000"/>
              </a:solidFill>
              <a:ea typeface="標楷體" panose="03000509000000000000" pitchFamily="65" charset="-120"/>
            </a:endParaRPr>
          </a:p>
        </p:txBody>
      </p:sp>
      <p:sp>
        <p:nvSpPr>
          <p:cNvPr id="30" name="Rectangle 19">
            <a:extLst>
              <a:ext uri="{FF2B5EF4-FFF2-40B4-BE49-F238E27FC236}">
                <a16:creationId xmlns:a16="http://schemas.microsoft.com/office/drawing/2014/main" id="{B7A47B05-7705-44A1-85E5-7015DA1C76EC}"/>
              </a:ext>
            </a:extLst>
          </p:cNvPr>
          <p:cNvSpPr>
            <a:spLocks noChangeArrowheads="1"/>
          </p:cNvSpPr>
          <p:nvPr/>
        </p:nvSpPr>
        <p:spPr bwMode="gray">
          <a:xfrm>
            <a:off x="230311" y="4032095"/>
            <a:ext cx="61472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0" hangingPunct="0"/>
            <a:r>
              <a:rPr lang="en-US" altLang="zh-TW" sz="2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③</a:t>
            </a:r>
            <a:endParaRPr lang="en-US" altLang="zh-TW" sz="2400" b="1" dirty="0">
              <a:solidFill>
                <a:srgbClr val="FF0000"/>
              </a:solidFill>
              <a:ea typeface="標楷體" panose="03000509000000000000" pitchFamily="65" charset="-120"/>
            </a:endParaRPr>
          </a:p>
        </p:txBody>
      </p:sp>
      <p:sp>
        <p:nvSpPr>
          <p:cNvPr id="31" name="Rectangle 19">
            <a:extLst>
              <a:ext uri="{FF2B5EF4-FFF2-40B4-BE49-F238E27FC236}">
                <a16:creationId xmlns:a16="http://schemas.microsoft.com/office/drawing/2014/main" id="{78EC4962-EC08-477C-B0A9-7E6E78FF32B3}"/>
              </a:ext>
            </a:extLst>
          </p:cNvPr>
          <p:cNvSpPr>
            <a:spLocks noChangeArrowheads="1"/>
          </p:cNvSpPr>
          <p:nvPr/>
        </p:nvSpPr>
        <p:spPr bwMode="gray">
          <a:xfrm>
            <a:off x="223479" y="5361658"/>
            <a:ext cx="105592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0" hangingPunct="0"/>
            <a:r>
              <a:rPr lang="en-US" altLang="zh-TW" sz="2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④LD</a:t>
            </a:r>
            <a:endParaRPr lang="en-US" altLang="zh-TW" sz="2400" b="1" dirty="0">
              <a:solidFill>
                <a:srgbClr val="FF0000"/>
              </a:solidFill>
              <a:ea typeface="標楷體" panose="03000509000000000000" pitchFamily="65" charset="-120"/>
            </a:endParaRPr>
          </a:p>
        </p:txBody>
      </p:sp>
      <p:sp>
        <p:nvSpPr>
          <p:cNvPr id="32" name="Rectangle 19">
            <a:extLst>
              <a:ext uri="{FF2B5EF4-FFF2-40B4-BE49-F238E27FC236}">
                <a16:creationId xmlns:a16="http://schemas.microsoft.com/office/drawing/2014/main" id="{4CE2214C-5C35-418B-81A8-C6F4078110B4}"/>
              </a:ext>
            </a:extLst>
          </p:cNvPr>
          <p:cNvSpPr>
            <a:spLocks noChangeArrowheads="1"/>
          </p:cNvSpPr>
          <p:nvPr/>
        </p:nvSpPr>
        <p:spPr bwMode="gray">
          <a:xfrm>
            <a:off x="3821728" y="1246858"/>
            <a:ext cx="61472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0" hangingPunct="0"/>
            <a:r>
              <a:rPr lang="en-US" altLang="zh-TW" sz="2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⑤</a:t>
            </a:r>
            <a:endParaRPr lang="en-US" altLang="zh-TW" sz="2400" b="1" dirty="0">
              <a:solidFill>
                <a:srgbClr val="FF0000"/>
              </a:solidFill>
              <a:ea typeface="標楷體" panose="03000509000000000000" pitchFamily="65" charset="-120"/>
            </a:endParaRPr>
          </a:p>
        </p:txBody>
      </p:sp>
      <p:sp>
        <p:nvSpPr>
          <p:cNvPr id="33" name="Rectangle 19">
            <a:extLst>
              <a:ext uri="{FF2B5EF4-FFF2-40B4-BE49-F238E27FC236}">
                <a16:creationId xmlns:a16="http://schemas.microsoft.com/office/drawing/2014/main" id="{51108FFA-7ADE-4385-B660-50FE8D6FFB6A}"/>
              </a:ext>
            </a:extLst>
          </p:cNvPr>
          <p:cNvSpPr>
            <a:spLocks noChangeArrowheads="1"/>
          </p:cNvSpPr>
          <p:nvPr/>
        </p:nvSpPr>
        <p:spPr bwMode="gray">
          <a:xfrm>
            <a:off x="3821728" y="2103750"/>
            <a:ext cx="61472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0" hangingPunct="0"/>
            <a:r>
              <a:rPr lang="en-US" altLang="zh-TW" sz="2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⑥</a:t>
            </a:r>
            <a:endParaRPr lang="en-US" altLang="zh-TW" sz="2400" b="1" dirty="0">
              <a:solidFill>
                <a:srgbClr val="FF0000"/>
              </a:solidFill>
              <a:ea typeface="標楷體" panose="03000509000000000000" pitchFamily="65" charset="-120"/>
            </a:endParaRPr>
          </a:p>
        </p:txBody>
      </p:sp>
      <p:sp>
        <p:nvSpPr>
          <p:cNvPr id="34" name="Rectangle 19">
            <a:extLst>
              <a:ext uri="{FF2B5EF4-FFF2-40B4-BE49-F238E27FC236}">
                <a16:creationId xmlns:a16="http://schemas.microsoft.com/office/drawing/2014/main" id="{2383DBD4-4808-48D2-A7A6-76AEC923AAE1}"/>
              </a:ext>
            </a:extLst>
          </p:cNvPr>
          <p:cNvSpPr>
            <a:spLocks noChangeArrowheads="1"/>
          </p:cNvSpPr>
          <p:nvPr/>
        </p:nvSpPr>
        <p:spPr bwMode="gray">
          <a:xfrm>
            <a:off x="3821728" y="2960642"/>
            <a:ext cx="61472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0" hangingPunct="0"/>
            <a:r>
              <a:rPr lang="en-US" altLang="zh-TW" sz="2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⑦</a:t>
            </a:r>
            <a:endParaRPr lang="en-US" altLang="zh-TW" sz="2400" b="1" dirty="0">
              <a:solidFill>
                <a:srgbClr val="FF0000"/>
              </a:solidFill>
              <a:ea typeface="標楷體" panose="03000509000000000000" pitchFamily="65" charset="-120"/>
            </a:endParaRPr>
          </a:p>
        </p:txBody>
      </p:sp>
      <p:sp>
        <p:nvSpPr>
          <p:cNvPr id="35" name="Rectangle 19">
            <a:extLst>
              <a:ext uri="{FF2B5EF4-FFF2-40B4-BE49-F238E27FC236}">
                <a16:creationId xmlns:a16="http://schemas.microsoft.com/office/drawing/2014/main" id="{4F7B06B5-F1AD-4D52-BC16-656ADF42CAFD}"/>
              </a:ext>
            </a:extLst>
          </p:cNvPr>
          <p:cNvSpPr>
            <a:spLocks noChangeArrowheads="1"/>
          </p:cNvSpPr>
          <p:nvPr/>
        </p:nvSpPr>
        <p:spPr bwMode="gray">
          <a:xfrm>
            <a:off x="3821727" y="3830921"/>
            <a:ext cx="101187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0" hangingPunct="0"/>
            <a:r>
              <a:rPr lang="en-US" altLang="zh-TW" sz="2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⑧TF</a:t>
            </a:r>
            <a:endParaRPr lang="en-US" altLang="zh-TW" sz="2400" b="1" dirty="0">
              <a:solidFill>
                <a:srgbClr val="FF0000"/>
              </a:solidFill>
              <a:ea typeface="標楷體" panose="03000509000000000000" pitchFamily="65" charset="-120"/>
            </a:endParaRPr>
          </a:p>
        </p:txBody>
      </p:sp>
      <p:sp>
        <p:nvSpPr>
          <p:cNvPr id="36" name="Rectangle 19">
            <a:extLst>
              <a:ext uri="{FF2B5EF4-FFF2-40B4-BE49-F238E27FC236}">
                <a16:creationId xmlns:a16="http://schemas.microsoft.com/office/drawing/2014/main" id="{FA622489-3432-4E30-8A61-1E926F5EC10F}"/>
              </a:ext>
            </a:extLst>
          </p:cNvPr>
          <p:cNvSpPr>
            <a:spLocks noChangeArrowheads="1"/>
          </p:cNvSpPr>
          <p:nvPr/>
        </p:nvSpPr>
        <p:spPr bwMode="gray">
          <a:xfrm>
            <a:off x="3821728" y="4734719"/>
            <a:ext cx="61472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0" hangingPunct="0"/>
            <a:r>
              <a:rPr lang="en-US" altLang="zh-TW" sz="2400" b="1" dirty="0">
                <a:solidFill>
                  <a:srgbClr val="FF0000"/>
                </a:solidFill>
                <a:latin typeface="Calibri" panose="020F0502020204030204" pitchFamily="34" charset="0"/>
                <a:ea typeface="標楷體" panose="03000509000000000000" pitchFamily="65" charset="-120"/>
                <a:cs typeface="Calibri" panose="020F0502020204030204" pitchFamily="34" charset="0"/>
              </a:rPr>
              <a:t>⑨</a:t>
            </a:r>
            <a:endParaRPr lang="en-US" altLang="zh-TW" sz="2400" b="1" dirty="0">
              <a:solidFill>
                <a:srgbClr val="FF0000"/>
              </a:solidFill>
              <a:ea typeface="標楷體" panose="03000509000000000000" pitchFamily="65" charset="-120"/>
            </a:endParaRPr>
          </a:p>
        </p:txBody>
      </p:sp>
      <p:sp>
        <p:nvSpPr>
          <p:cNvPr id="37" name="Rectangle 19">
            <a:extLst>
              <a:ext uri="{FF2B5EF4-FFF2-40B4-BE49-F238E27FC236}">
                <a16:creationId xmlns:a16="http://schemas.microsoft.com/office/drawing/2014/main" id="{3FEF5E4F-B0DB-4D95-9D55-C39874C80792}"/>
              </a:ext>
            </a:extLst>
          </p:cNvPr>
          <p:cNvSpPr>
            <a:spLocks noChangeArrowheads="1"/>
          </p:cNvSpPr>
          <p:nvPr/>
        </p:nvSpPr>
        <p:spPr bwMode="gray">
          <a:xfrm>
            <a:off x="3821728" y="5638517"/>
            <a:ext cx="101187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0" hangingPunct="0"/>
            <a:r>
              <a:rPr lang="en-US" altLang="zh-TW" sz="2400" b="1" dirty="0">
                <a:solidFill>
                  <a:srgbClr val="FF0000"/>
                </a:solidFill>
                <a:latin typeface="Calibri" panose="020F0502020204030204" pitchFamily="34" charset="0"/>
                <a:ea typeface="標楷體" panose="03000509000000000000" pitchFamily="65" charset="-120"/>
                <a:cs typeface="Calibri" panose="020F0502020204030204" pitchFamily="34" charset="0"/>
              </a:rPr>
              <a:t>⑩√</a:t>
            </a:r>
            <a:endParaRPr lang="en-US" altLang="zh-TW" sz="2400" b="1" dirty="0">
              <a:solidFill>
                <a:srgbClr val="FF0000"/>
              </a:solidFill>
              <a:ea typeface="標楷體" panose="03000509000000000000" pitchFamily="65" charset="-120"/>
            </a:endParaRPr>
          </a:p>
        </p:txBody>
      </p:sp>
      <p:sp>
        <p:nvSpPr>
          <p:cNvPr id="38" name="Rectangle 19">
            <a:extLst>
              <a:ext uri="{FF2B5EF4-FFF2-40B4-BE49-F238E27FC236}">
                <a16:creationId xmlns:a16="http://schemas.microsoft.com/office/drawing/2014/main" id="{3ECF209A-0D43-412F-813D-F4255ADBC9C2}"/>
              </a:ext>
            </a:extLst>
          </p:cNvPr>
          <p:cNvSpPr>
            <a:spLocks noChangeArrowheads="1"/>
          </p:cNvSpPr>
          <p:nvPr/>
        </p:nvSpPr>
        <p:spPr bwMode="gray">
          <a:xfrm>
            <a:off x="9006202" y="918760"/>
            <a:ext cx="129984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0" hangingPunct="0"/>
            <a:r>
              <a:rPr lang="en-US" altLang="zh-TW" sz="2400" b="1" dirty="0">
                <a:solidFill>
                  <a:srgbClr val="FF0000"/>
                </a:solidFill>
                <a:latin typeface="Calibri" panose="020F0502020204030204" pitchFamily="34" charset="0"/>
                <a:ea typeface="標楷體" panose="03000509000000000000" pitchFamily="65" charset="-120"/>
                <a:cs typeface="Calibri" panose="020F0502020204030204" pitchFamily="34" charset="0"/>
              </a:rPr>
              <a:t>⑪ CHIP</a:t>
            </a:r>
            <a:endParaRPr lang="en-US" altLang="zh-TW" sz="2400" b="1" dirty="0">
              <a:solidFill>
                <a:srgbClr val="FF0000"/>
              </a:solidFill>
              <a:ea typeface="標楷體" panose="03000509000000000000" pitchFamily="65" charset="-120"/>
            </a:endParaRPr>
          </a:p>
        </p:txBody>
      </p:sp>
      <p:sp>
        <p:nvSpPr>
          <p:cNvPr id="39" name="Rectangle 19">
            <a:extLst>
              <a:ext uri="{FF2B5EF4-FFF2-40B4-BE49-F238E27FC236}">
                <a16:creationId xmlns:a16="http://schemas.microsoft.com/office/drawing/2014/main" id="{D5A9862D-6074-4380-8BDC-D335B627EE65}"/>
              </a:ext>
            </a:extLst>
          </p:cNvPr>
          <p:cNvSpPr>
            <a:spLocks noChangeArrowheads="1"/>
          </p:cNvSpPr>
          <p:nvPr/>
        </p:nvSpPr>
        <p:spPr bwMode="gray">
          <a:xfrm>
            <a:off x="10688132" y="913951"/>
            <a:ext cx="120413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0" hangingPunct="0"/>
            <a:r>
              <a:rPr lang="en-US" altLang="zh-TW" sz="2400" b="1" dirty="0">
                <a:solidFill>
                  <a:srgbClr val="FF0000"/>
                </a:solidFill>
                <a:latin typeface="Calibri" panose="020F0502020204030204" pitchFamily="34" charset="0"/>
                <a:ea typeface="標楷體" panose="03000509000000000000" pitchFamily="65" charset="-120"/>
                <a:cs typeface="Calibri" panose="020F0502020204030204" pitchFamily="34" charset="0"/>
              </a:rPr>
              <a:t>⑫ 3C↑</a:t>
            </a:r>
            <a:endParaRPr lang="en-US" altLang="zh-TW" sz="2400" b="1" dirty="0">
              <a:solidFill>
                <a:srgbClr val="FF0000"/>
              </a:solidFill>
              <a:ea typeface="標楷體" panose="03000509000000000000" pitchFamily="65" charset="-120"/>
            </a:endParaRPr>
          </a:p>
        </p:txBody>
      </p:sp>
      <p:sp>
        <p:nvSpPr>
          <p:cNvPr id="40" name="Rectangle 19">
            <a:extLst>
              <a:ext uri="{FF2B5EF4-FFF2-40B4-BE49-F238E27FC236}">
                <a16:creationId xmlns:a16="http://schemas.microsoft.com/office/drawing/2014/main" id="{36E999BC-6EEF-4B77-9B60-674A2A2D3793}"/>
              </a:ext>
            </a:extLst>
          </p:cNvPr>
          <p:cNvSpPr>
            <a:spLocks noChangeArrowheads="1"/>
          </p:cNvSpPr>
          <p:nvPr/>
        </p:nvSpPr>
        <p:spPr bwMode="gray">
          <a:xfrm>
            <a:off x="9088244" y="3312984"/>
            <a:ext cx="61472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0" hangingPunct="0"/>
            <a:r>
              <a:rPr lang="en-US" altLang="zh-TW" sz="2400" b="1" dirty="0">
                <a:solidFill>
                  <a:srgbClr val="FF0000"/>
                </a:solidFill>
                <a:latin typeface="Calibri" panose="020F0502020204030204" pitchFamily="34" charset="0"/>
                <a:ea typeface="標楷體" panose="03000509000000000000" pitchFamily="65" charset="-120"/>
                <a:cs typeface="Calibri" panose="020F0502020204030204" pitchFamily="34" charset="0"/>
              </a:rPr>
              <a:t>⑬</a:t>
            </a:r>
            <a:endParaRPr lang="en-US" altLang="zh-TW" sz="2400" b="1" dirty="0">
              <a:solidFill>
                <a:srgbClr val="FF0000"/>
              </a:solidFill>
              <a:ea typeface="標楷體" panose="03000509000000000000" pitchFamily="65" charset="-120"/>
            </a:endParaRPr>
          </a:p>
        </p:txBody>
      </p:sp>
      <p:sp>
        <p:nvSpPr>
          <p:cNvPr id="41" name="Rectangle 19">
            <a:extLst>
              <a:ext uri="{FF2B5EF4-FFF2-40B4-BE49-F238E27FC236}">
                <a16:creationId xmlns:a16="http://schemas.microsoft.com/office/drawing/2014/main" id="{2D404E6F-2B60-4D31-BC59-539C7B8EBABD}"/>
              </a:ext>
            </a:extLst>
          </p:cNvPr>
          <p:cNvSpPr>
            <a:spLocks noChangeArrowheads="1"/>
          </p:cNvSpPr>
          <p:nvPr/>
        </p:nvSpPr>
        <p:spPr bwMode="gray">
          <a:xfrm>
            <a:off x="11157146" y="3356814"/>
            <a:ext cx="61472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0" hangingPunct="0"/>
            <a:r>
              <a:rPr lang="en-US" altLang="zh-TW" sz="2400" b="1" dirty="0">
                <a:solidFill>
                  <a:srgbClr val="FF0000"/>
                </a:solidFill>
                <a:latin typeface="Calibri" panose="020F0502020204030204" pitchFamily="34" charset="0"/>
                <a:ea typeface="標楷體" panose="03000509000000000000" pitchFamily="65" charset="-120"/>
                <a:cs typeface="Calibri" panose="020F0502020204030204" pitchFamily="34" charset="0"/>
              </a:rPr>
              <a:t>⑭</a:t>
            </a:r>
            <a:endParaRPr lang="en-US" altLang="zh-TW" sz="2400" b="1" dirty="0">
              <a:solidFill>
                <a:srgbClr val="FF0000"/>
              </a:solidFill>
              <a:ea typeface="標楷體" panose="03000509000000000000" pitchFamily="65" charset="-120"/>
            </a:endParaRPr>
          </a:p>
        </p:txBody>
      </p:sp>
      <p:sp>
        <p:nvSpPr>
          <p:cNvPr id="42" name="Rectangle 19">
            <a:extLst>
              <a:ext uri="{FF2B5EF4-FFF2-40B4-BE49-F238E27FC236}">
                <a16:creationId xmlns:a16="http://schemas.microsoft.com/office/drawing/2014/main" id="{05B3D885-E860-4BB6-96A8-D5CDA8ACE9D3}"/>
              </a:ext>
            </a:extLst>
          </p:cNvPr>
          <p:cNvSpPr>
            <a:spLocks noChangeArrowheads="1"/>
          </p:cNvSpPr>
          <p:nvPr/>
        </p:nvSpPr>
        <p:spPr bwMode="gray">
          <a:xfrm>
            <a:off x="8453238" y="3830920"/>
            <a:ext cx="61472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0" hangingPunct="0"/>
            <a:r>
              <a:rPr lang="en-US" altLang="zh-TW" sz="2400" b="1" dirty="0">
                <a:solidFill>
                  <a:srgbClr val="FF0000"/>
                </a:solidFill>
                <a:latin typeface="Calibri" panose="020F0502020204030204" pitchFamily="34" charset="0"/>
                <a:ea typeface="標楷體" panose="03000509000000000000" pitchFamily="65" charset="-120"/>
                <a:cs typeface="Calibri" panose="020F0502020204030204" pitchFamily="34" charset="0"/>
              </a:rPr>
              <a:t>⑮</a:t>
            </a:r>
            <a:endParaRPr lang="en-US" altLang="zh-TW" sz="2400" b="1" dirty="0">
              <a:solidFill>
                <a:srgbClr val="FF0000"/>
              </a:solidFill>
              <a:ea typeface="標楷體" panose="03000509000000000000" pitchFamily="65" charset="-120"/>
            </a:endParaRPr>
          </a:p>
        </p:txBody>
      </p: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4B464BA5-C1EA-487A-8363-0ADE5FB7F6A0}"/>
              </a:ext>
            </a:extLst>
          </p:cNvPr>
          <p:cNvCxnSpPr>
            <a:cxnSpLocks/>
          </p:cNvCxnSpPr>
          <p:nvPr/>
        </p:nvCxnSpPr>
        <p:spPr>
          <a:xfrm>
            <a:off x="7151298" y="913951"/>
            <a:ext cx="0" cy="5594845"/>
          </a:xfrm>
          <a:prstGeom prst="line">
            <a:avLst/>
          </a:prstGeom>
          <a:ln w="317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06602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178AB951-4676-43AB-AF81-CCD296BD72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726" y="1475667"/>
            <a:ext cx="8311378" cy="4396193"/>
          </a:xfrm>
          <a:prstGeom prst="rect">
            <a:avLst/>
          </a:prstGeom>
        </p:spPr>
      </p:pic>
      <p:sp>
        <p:nvSpPr>
          <p:cNvPr id="5" name="Rectangle 19">
            <a:extLst>
              <a:ext uri="{FF2B5EF4-FFF2-40B4-BE49-F238E27FC236}">
                <a16:creationId xmlns:a16="http://schemas.microsoft.com/office/drawing/2014/main" id="{21447E4D-9865-4A53-9AA0-32F675B35690}"/>
              </a:ext>
            </a:extLst>
          </p:cNvPr>
          <p:cNvSpPr>
            <a:spLocks noChangeArrowheads="1"/>
          </p:cNvSpPr>
          <p:nvPr/>
        </p:nvSpPr>
        <p:spPr bwMode="gray">
          <a:xfrm>
            <a:off x="-1" y="6508796"/>
            <a:ext cx="10144125" cy="323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0" hangingPunct="0"/>
            <a:r>
              <a:rPr lang="en-US" altLang="zh-TW" sz="1500" dirty="0">
                <a:solidFill>
                  <a:srgbClr val="FF0000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Reference: https://www.encodeproject.org/</a:t>
            </a:r>
            <a:endParaRPr lang="en-US" altLang="zh-TW" sz="1500" b="1" dirty="0">
              <a:solidFill>
                <a:srgbClr val="0070C0"/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6" name="標題 1">
            <a:extLst>
              <a:ext uri="{FF2B5EF4-FFF2-40B4-BE49-F238E27FC236}">
                <a16:creationId xmlns:a16="http://schemas.microsoft.com/office/drawing/2014/main" id="{05CDC642-5533-4C5A-9BAC-D36A1C757C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1820"/>
            <a:ext cx="8185030" cy="838524"/>
          </a:xfrm>
        </p:spPr>
        <p:txBody>
          <a:bodyPr>
            <a:normAutofit/>
          </a:bodyPr>
          <a:lstStyle/>
          <a:p>
            <a:r>
              <a:rPr lang="en-US" altLang="zh-TW" sz="4000" b="1" dirty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NGS techniques</a:t>
            </a:r>
            <a:endParaRPr lang="zh-TW" altLang="en-US" sz="4000" b="1" baseline="30000" dirty="0">
              <a:solidFill>
                <a:schemeClr val="bg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箭號: 向右 6">
            <a:extLst>
              <a:ext uri="{FF2B5EF4-FFF2-40B4-BE49-F238E27FC236}">
                <a16:creationId xmlns:a16="http://schemas.microsoft.com/office/drawing/2014/main" id="{73D92E5D-D451-499C-8510-585E3064060C}"/>
              </a:ext>
            </a:extLst>
          </p:cNvPr>
          <p:cNvSpPr/>
          <p:nvPr/>
        </p:nvSpPr>
        <p:spPr>
          <a:xfrm rot="10800000">
            <a:off x="8750864" y="2115127"/>
            <a:ext cx="780659" cy="274757"/>
          </a:xfrm>
          <a:prstGeom prst="rightArrow">
            <a:avLst>
              <a:gd name="adj1" fmla="val 50000"/>
              <a:gd name="adj2" fmla="val 67750"/>
            </a:avLst>
          </a:prstGeom>
          <a:solidFill>
            <a:schemeClr val="accent6">
              <a:lumMod val="60000"/>
              <a:lumOff val="4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箭號: 向右 7">
            <a:extLst>
              <a:ext uri="{FF2B5EF4-FFF2-40B4-BE49-F238E27FC236}">
                <a16:creationId xmlns:a16="http://schemas.microsoft.com/office/drawing/2014/main" id="{4B559E23-C12B-4663-8486-4639514C25C4}"/>
              </a:ext>
            </a:extLst>
          </p:cNvPr>
          <p:cNvSpPr/>
          <p:nvPr/>
        </p:nvSpPr>
        <p:spPr>
          <a:xfrm rot="10800000">
            <a:off x="8750863" y="4003956"/>
            <a:ext cx="780659" cy="274757"/>
          </a:xfrm>
          <a:prstGeom prst="rightArrow">
            <a:avLst>
              <a:gd name="adj1" fmla="val 50000"/>
              <a:gd name="adj2" fmla="val 67750"/>
            </a:avLst>
          </a:prstGeom>
          <a:solidFill>
            <a:schemeClr val="accent6">
              <a:lumMod val="60000"/>
              <a:lumOff val="4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箭號: 向右 8">
            <a:extLst>
              <a:ext uri="{FF2B5EF4-FFF2-40B4-BE49-F238E27FC236}">
                <a16:creationId xmlns:a16="http://schemas.microsoft.com/office/drawing/2014/main" id="{AB82A9A9-7F74-499C-B1E6-A4F7D5B2B7C4}"/>
              </a:ext>
            </a:extLst>
          </p:cNvPr>
          <p:cNvSpPr/>
          <p:nvPr/>
        </p:nvSpPr>
        <p:spPr>
          <a:xfrm rot="10800000">
            <a:off x="8750863" y="5135375"/>
            <a:ext cx="780659" cy="274757"/>
          </a:xfrm>
          <a:prstGeom prst="rightArrow">
            <a:avLst>
              <a:gd name="adj1" fmla="val 50000"/>
              <a:gd name="adj2" fmla="val 67750"/>
            </a:avLst>
          </a:prstGeom>
          <a:solidFill>
            <a:schemeClr val="accent6">
              <a:lumMod val="60000"/>
              <a:lumOff val="4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Rectangle 19">
            <a:extLst>
              <a:ext uri="{FF2B5EF4-FFF2-40B4-BE49-F238E27FC236}">
                <a16:creationId xmlns:a16="http://schemas.microsoft.com/office/drawing/2014/main" id="{6EB7DAE7-AF87-46D3-8044-35A5089778A0}"/>
              </a:ext>
            </a:extLst>
          </p:cNvPr>
          <p:cNvSpPr>
            <a:spLocks noChangeArrowheads="1"/>
          </p:cNvSpPr>
          <p:nvPr/>
        </p:nvSpPr>
        <p:spPr bwMode="gray">
          <a:xfrm>
            <a:off x="9531522" y="1994736"/>
            <a:ext cx="209802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0" hangingPunct="0"/>
            <a:r>
              <a:rPr lang="en-US" altLang="zh-TW" sz="2400" b="1" dirty="0">
                <a:solidFill>
                  <a:srgbClr val="FF0000"/>
                </a:solidFill>
                <a:latin typeface="Calibri" panose="020F0502020204030204" pitchFamily="34" charset="0"/>
                <a:ea typeface="標楷體" panose="03000509000000000000" pitchFamily="65" charset="-120"/>
                <a:cs typeface="Calibri" panose="020F0502020204030204" pitchFamily="34" charset="0"/>
              </a:rPr>
              <a:t> Biochemistry</a:t>
            </a:r>
            <a:endParaRPr lang="en-US" altLang="zh-TW" sz="2400" b="1" dirty="0">
              <a:solidFill>
                <a:srgbClr val="FF0000"/>
              </a:solidFill>
              <a:ea typeface="標楷體" panose="03000509000000000000" pitchFamily="65" charset="-120"/>
            </a:endParaRPr>
          </a:p>
        </p:txBody>
      </p:sp>
      <p:sp>
        <p:nvSpPr>
          <p:cNvPr id="11" name="Rectangle 19">
            <a:extLst>
              <a:ext uri="{FF2B5EF4-FFF2-40B4-BE49-F238E27FC236}">
                <a16:creationId xmlns:a16="http://schemas.microsoft.com/office/drawing/2014/main" id="{B4223DA4-03C5-4EF4-BB41-28CE0299F73D}"/>
              </a:ext>
            </a:extLst>
          </p:cNvPr>
          <p:cNvSpPr>
            <a:spLocks noChangeArrowheads="1"/>
          </p:cNvSpPr>
          <p:nvPr/>
        </p:nvSpPr>
        <p:spPr bwMode="gray">
          <a:xfrm>
            <a:off x="9531522" y="3890067"/>
            <a:ext cx="209802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0" hangingPunct="0"/>
            <a:r>
              <a:rPr lang="en-US" altLang="zh-TW" sz="2400" b="1" dirty="0">
                <a:solidFill>
                  <a:srgbClr val="FF0000"/>
                </a:solidFill>
                <a:latin typeface="Calibri" panose="020F0502020204030204" pitchFamily="34" charset="0"/>
                <a:ea typeface="標楷體" panose="03000509000000000000" pitchFamily="65" charset="-120"/>
                <a:cs typeface="Calibri" panose="020F0502020204030204" pitchFamily="34" charset="0"/>
              </a:rPr>
              <a:t> Techniques</a:t>
            </a:r>
            <a:endParaRPr lang="en-US" altLang="zh-TW" sz="2400" b="1" dirty="0">
              <a:solidFill>
                <a:srgbClr val="FF0000"/>
              </a:solidFill>
              <a:ea typeface="標楷體" panose="03000509000000000000" pitchFamily="65" charset="-120"/>
            </a:endParaRPr>
          </a:p>
        </p:txBody>
      </p:sp>
      <p:sp>
        <p:nvSpPr>
          <p:cNvPr id="12" name="Rectangle 19">
            <a:extLst>
              <a:ext uri="{FF2B5EF4-FFF2-40B4-BE49-F238E27FC236}">
                <a16:creationId xmlns:a16="http://schemas.microsoft.com/office/drawing/2014/main" id="{0ED062A6-F4F0-4BA2-A34C-1BBAE2677CB5}"/>
              </a:ext>
            </a:extLst>
          </p:cNvPr>
          <p:cNvSpPr>
            <a:spLocks noChangeArrowheads="1"/>
          </p:cNvSpPr>
          <p:nvPr/>
        </p:nvSpPr>
        <p:spPr bwMode="gray">
          <a:xfrm>
            <a:off x="9628085" y="5040863"/>
            <a:ext cx="247819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0" hangingPunct="0"/>
            <a:r>
              <a:rPr lang="en-US" altLang="zh-TW" sz="2400" b="1" dirty="0">
                <a:solidFill>
                  <a:srgbClr val="FF0000"/>
                </a:solidFill>
                <a:latin typeface="Calibri" panose="020F0502020204030204" pitchFamily="34" charset="0"/>
                <a:ea typeface="標楷體" panose="03000509000000000000" pitchFamily="65" charset="-120"/>
                <a:cs typeface="Calibri" panose="020F0502020204030204" pitchFamily="34" charset="0"/>
              </a:rPr>
              <a:t>Genomic features</a:t>
            </a:r>
            <a:endParaRPr lang="en-US" altLang="zh-TW" sz="2400" b="1" dirty="0">
              <a:solidFill>
                <a:srgbClr val="FF0000"/>
              </a:solidFill>
              <a:ea typeface="標楷體" panose="03000509000000000000" pitchFamily="65" charset="-120"/>
            </a:endParaRPr>
          </a:p>
        </p:txBody>
      </p:sp>
      <p:sp>
        <p:nvSpPr>
          <p:cNvPr id="13" name="Rectangle 19">
            <a:extLst>
              <a:ext uri="{FF2B5EF4-FFF2-40B4-BE49-F238E27FC236}">
                <a16:creationId xmlns:a16="http://schemas.microsoft.com/office/drawing/2014/main" id="{5ADEFE1D-2F56-4F0F-A7E3-590D57FF0CFA}"/>
              </a:ext>
            </a:extLst>
          </p:cNvPr>
          <p:cNvSpPr>
            <a:spLocks noChangeArrowheads="1"/>
          </p:cNvSpPr>
          <p:nvPr/>
        </p:nvSpPr>
        <p:spPr bwMode="gray">
          <a:xfrm>
            <a:off x="7055712" y="3327626"/>
            <a:ext cx="482855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0" hangingPunct="0"/>
            <a:r>
              <a:rPr lang="en-US" altLang="zh-TW" sz="4000" b="1" dirty="0">
                <a:solidFill>
                  <a:srgbClr val="FFC000"/>
                </a:solidFill>
                <a:latin typeface="Calibri" panose="020F0502020204030204" pitchFamily="34" charset="0"/>
                <a:ea typeface="標楷體" panose="03000509000000000000" pitchFamily="65" charset="-120"/>
                <a:cs typeface="Calibri" panose="020F0502020204030204" pitchFamily="34" charset="0"/>
              </a:rPr>
              <a:t>√</a:t>
            </a:r>
            <a:endParaRPr lang="en-US" altLang="zh-TW" sz="4000" b="1" dirty="0">
              <a:solidFill>
                <a:srgbClr val="FFC000"/>
              </a:solidFill>
              <a:ea typeface="標楷體" panose="03000509000000000000" pitchFamily="65" charset="-120"/>
            </a:endParaRPr>
          </a:p>
        </p:txBody>
      </p:sp>
      <p:sp>
        <p:nvSpPr>
          <p:cNvPr id="15" name="Rectangle 19">
            <a:extLst>
              <a:ext uri="{FF2B5EF4-FFF2-40B4-BE49-F238E27FC236}">
                <a16:creationId xmlns:a16="http://schemas.microsoft.com/office/drawing/2014/main" id="{7D45B86E-BB50-4C99-B8C3-E7E5D20CA80C}"/>
              </a:ext>
            </a:extLst>
          </p:cNvPr>
          <p:cNvSpPr>
            <a:spLocks noChangeArrowheads="1"/>
          </p:cNvSpPr>
          <p:nvPr/>
        </p:nvSpPr>
        <p:spPr bwMode="gray">
          <a:xfrm>
            <a:off x="8268008" y="3327626"/>
            <a:ext cx="482855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0" hangingPunct="0"/>
            <a:r>
              <a:rPr lang="en-US" altLang="zh-TW" sz="4000" b="1" dirty="0">
                <a:solidFill>
                  <a:srgbClr val="FFC000"/>
                </a:solidFill>
                <a:latin typeface="Calibri" panose="020F0502020204030204" pitchFamily="34" charset="0"/>
                <a:ea typeface="標楷體" panose="03000509000000000000" pitchFamily="65" charset="-120"/>
                <a:cs typeface="Calibri" panose="020F0502020204030204" pitchFamily="34" charset="0"/>
              </a:rPr>
              <a:t>√</a:t>
            </a:r>
            <a:endParaRPr lang="en-US" altLang="zh-TW" sz="4000" b="1" dirty="0">
              <a:solidFill>
                <a:srgbClr val="FFC000"/>
              </a:solidFill>
              <a:ea typeface="標楷體" panose="03000509000000000000" pitchFamily="65" charset="-120"/>
            </a:endParaRPr>
          </a:p>
        </p:txBody>
      </p:sp>
      <p:sp>
        <p:nvSpPr>
          <p:cNvPr id="16" name="Rectangle 19">
            <a:extLst>
              <a:ext uri="{FF2B5EF4-FFF2-40B4-BE49-F238E27FC236}">
                <a16:creationId xmlns:a16="http://schemas.microsoft.com/office/drawing/2014/main" id="{86531656-13A3-48A4-8132-FF9542B2D923}"/>
              </a:ext>
            </a:extLst>
          </p:cNvPr>
          <p:cNvSpPr>
            <a:spLocks noChangeArrowheads="1"/>
          </p:cNvSpPr>
          <p:nvPr/>
        </p:nvSpPr>
        <p:spPr bwMode="gray">
          <a:xfrm>
            <a:off x="3468792" y="3327626"/>
            <a:ext cx="482855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0" hangingPunct="0"/>
            <a:r>
              <a:rPr lang="en-US" altLang="zh-TW" sz="4000" b="1" dirty="0">
                <a:solidFill>
                  <a:srgbClr val="FFC000"/>
                </a:solidFill>
                <a:latin typeface="Calibri" panose="020F0502020204030204" pitchFamily="34" charset="0"/>
                <a:ea typeface="標楷體" panose="03000509000000000000" pitchFamily="65" charset="-120"/>
                <a:cs typeface="Calibri" panose="020F0502020204030204" pitchFamily="34" charset="0"/>
              </a:rPr>
              <a:t>√</a:t>
            </a:r>
            <a:endParaRPr lang="en-US" altLang="zh-TW" sz="4000" b="1" dirty="0">
              <a:solidFill>
                <a:srgbClr val="FFC000"/>
              </a:solidFill>
              <a:ea typeface="標楷體" panose="03000509000000000000" pitchFamily="65" charset="-120"/>
            </a:endParaRPr>
          </a:p>
        </p:txBody>
      </p:sp>
      <p:sp>
        <p:nvSpPr>
          <p:cNvPr id="17" name="Rectangle 19">
            <a:extLst>
              <a:ext uri="{FF2B5EF4-FFF2-40B4-BE49-F238E27FC236}">
                <a16:creationId xmlns:a16="http://schemas.microsoft.com/office/drawing/2014/main" id="{089D6CB3-5034-4A24-B557-E2EBF320D8EB}"/>
              </a:ext>
            </a:extLst>
          </p:cNvPr>
          <p:cNvSpPr>
            <a:spLocks noChangeArrowheads="1"/>
          </p:cNvSpPr>
          <p:nvPr/>
        </p:nvSpPr>
        <p:spPr bwMode="gray">
          <a:xfrm>
            <a:off x="2256496" y="3327626"/>
            <a:ext cx="482855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0" hangingPunct="0"/>
            <a:r>
              <a:rPr lang="en-US" altLang="zh-TW" sz="4000" b="1" dirty="0">
                <a:solidFill>
                  <a:srgbClr val="FFC000"/>
                </a:solidFill>
                <a:latin typeface="Calibri" panose="020F0502020204030204" pitchFamily="34" charset="0"/>
                <a:ea typeface="標楷體" panose="03000509000000000000" pitchFamily="65" charset="-120"/>
                <a:cs typeface="Calibri" panose="020F0502020204030204" pitchFamily="34" charset="0"/>
              </a:rPr>
              <a:t>√</a:t>
            </a:r>
            <a:endParaRPr lang="en-US" altLang="zh-TW" sz="4000" b="1" dirty="0">
              <a:solidFill>
                <a:srgbClr val="FFC000"/>
              </a:solidFill>
              <a:ea typeface="標楷體" panose="03000509000000000000" pitchFamily="65" charset="-120"/>
            </a:endParaRPr>
          </a:p>
        </p:txBody>
      </p:sp>
      <p:sp>
        <p:nvSpPr>
          <p:cNvPr id="18" name="Rectangle 19">
            <a:extLst>
              <a:ext uri="{FF2B5EF4-FFF2-40B4-BE49-F238E27FC236}">
                <a16:creationId xmlns:a16="http://schemas.microsoft.com/office/drawing/2014/main" id="{F6430F59-C9F0-4BDE-8A94-1273647A311F}"/>
              </a:ext>
            </a:extLst>
          </p:cNvPr>
          <p:cNvSpPr>
            <a:spLocks noChangeArrowheads="1"/>
          </p:cNvSpPr>
          <p:nvPr/>
        </p:nvSpPr>
        <p:spPr bwMode="gray">
          <a:xfrm>
            <a:off x="4439660" y="3327626"/>
            <a:ext cx="482855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0" hangingPunct="0"/>
            <a:r>
              <a:rPr lang="en-US" altLang="zh-TW" sz="4000" b="1" dirty="0">
                <a:solidFill>
                  <a:srgbClr val="FFC000"/>
                </a:solidFill>
                <a:latin typeface="Calibri" panose="020F0502020204030204" pitchFamily="34" charset="0"/>
                <a:ea typeface="標楷體" panose="03000509000000000000" pitchFamily="65" charset="-120"/>
                <a:cs typeface="Calibri" panose="020F0502020204030204" pitchFamily="34" charset="0"/>
              </a:rPr>
              <a:t>√</a:t>
            </a:r>
            <a:endParaRPr lang="en-US" altLang="zh-TW" sz="4000" b="1" dirty="0">
              <a:solidFill>
                <a:srgbClr val="FFC000"/>
              </a:solidFill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6668317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1">
            <a:extLst>
              <a:ext uri="{FF2B5EF4-FFF2-40B4-BE49-F238E27FC236}">
                <a16:creationId xmlns:a16="http://schemas.microsoft.com/office/drawing/2014/main" id="{EC3BBA7E-B4E3-4E5A-826C-DDC65EA633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1820"/>
            <a:ext cx="10515600" cy="838524"/>
          </a:xfrm>
        </p:spPr>
        <p:txBody>
          <a:bodyPr>
            <a:normAutofit/>
          </a:bodyPr>
          <a:lstStyle/>
          <a:p>
            <a:r>
              <a:rPr lang="en-US" altLang="zh-TW" sz="4000" b="1" dirty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Example : ENCODE Encyclopedia</a:t>
            </a:r>
            <a:endParaRPr lang="zh-TW" altLang="en-US" sz="4000" b="1" baseline="30000" dirty="0">
              <a:solidFill>
                <a:schemeClr val="bg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F976B382-3A7E-44CE-91FB-FB339723A0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6533" y="1110344"/>
            <a:ext cx="7607799" cy="5385187"/>
          </a:xfrm>
          <a:prstGeom prst="rect">
            <a:avLst/>
          </a:prstGeom>
        </p:spPr>
      </p:pic>
      <p:sp>
        <p:nvSpPr>
          <p:cNvPr id="7" name="Rectangle 19">
            <a:extLst>
              <a:ext uri="{FF2B5EF4-FFF2-40B4-BE49-F238E27FC236}">
                <a16:creationId xmlns:a16="http://schemas.microsoft.com/office/drawing/2014/main" id="{851BA459-85CC-4BCF-A84A-7C57573D1E65}"/>
              </a:ext>
            </a:extLst>
          </p:cNvPr>
          <p:cNvSpPr>
            <a:spLocks noChangeArrowheads="1"/>
          </p:cNvSpPr>
          <p:nvPr/>
        </p:nvSpPr>
        <p:spPr bwMode="gray">
          <a:xfrm>
            <a:off x="0" y="6508796"/>
            <a:ext cx="11524892" cy="323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0" hangingPunct="0"/>
            <a:r>
              <a:rPr lang="en-US" altLang="zh-TW" sz="1500" dirty="0">
                <a:solidFill>
                  <a:srgbClr val="FF0000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Source: Jill E Moore, et al. Expanded </a:t>
            </a:r>
            <a:r>
              <a:rPr lang="en-US" altLang="zh-TW" sz="1500" dirty="0" err="1">
                <a:solidFill>
                  <a:srgbClr val="FF0000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encyclopaedias</a:t>
            </a:r>
            <a:r>
              <a:rPr lang="en-US" altLang="zh-TW" sz="1500" dirty="0">
                <a:solidFill>
                  <a:srgbClr val="FF0000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of DNA elements in the human and mouse genomes. Nature. 2020 Jul;583(7818):699-710.   </a:t>
            </a:r>
            <a:endParaRPr lang="en-US" altLang="zh-TW" sz="1500" b="1" dirty="0">
              <a:solidFill>
                <a:srgbClr val="0070C0"/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05912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F3D4BA5A-4099-4850-BBC7-EBFEE5F3C6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140" y="1110344"/>
            <a:ext cx="4187598" cy="5427348"/>
          </a:xfrm>
          <a:prstGeom prst="rect">
            <a:avLst/>
          </a:prstGeom>
        </p:spPr>
      </p:pic>
      <p:pic>
        <p:nvPicPr>
          <p:cNvPr id="2" name="圖片 1">
            <a:extLst>
              <a:ext uri="{FF2B5EF4-FFF2-40B4-BE49-F238E27FC236}">
                <a16:creationId xmlns:a16="http://schemas.microsoft.com/office/drawing/2014/main" id="{49FC91D1-E930-4C0B-9E4B-38473A7CCE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3121" y="691081"/>
            <a:ext cx="4925890" cy="6065765"/>
          </a:xfrm>
          <a:prstGeom prst="rect">
            <a:avLst/>
          </a:prstGeom>
        </p:spPr>
      </p:pic>
      <p:sp>
        <p:nvSpPr>
          <p:cNvPr id="6" name="標題 1">
            <a:extLst>
              <a:ext uri="{FF2B5EF4-FFF2-40B4-BE49-F238E27FC236}">
                <a16:creationId xmlns:a16="http://schemas.microsoft.com/office/drawing/2014/main" id="{A8946647-10A5-D484-6A52-08BE6F5DD6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1820"/>
            <a:ext cx="10515600" cy="838524"/>
          </a:xfrm>
        </p:spPr>
        <p:txBody>
          <a:bodyPr>
            <a:normAutofit/>
          </a:bodyPr>
          <a:lstStyle/>
          <a:p>
            <a:r>
              <a:rPr lang="en-US" altLang="zh-TW" sz="4000" b="1" dirty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Workflow</a:t>
            </a:r>
            <a:r>
              <a:rPr lang="en-US" altLang="zh-TW" sz="4000" b="1" baseline="30000" dirty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endParaRPr lang="zh-TW" altLang="en-US" sz="4000" b="1" baseline="30000" dirty="0">
              <a:solidFill>
                <a:schemeClr val="bg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5" name="Rectangle 19">
            <a:extLst>
              <a:ext uri="{FF2B5EF4-FFF2-40B4-BE49-F238E27FC236}">
                <a16:creationId xmlns:a16="http://schemas.microsoft.com/office/drawing/2014/main" id="{63ABBF7E-7C2D-458D-8258-07C1F4DD0FC7}"/>
              </a:ext>
            </a:extLst>
          </p:cNvPr>
          <p:cNvSpPr>
            <a:spLocks noChangeArrowheads="1"/>
          </p:cNvSpPr>
          <p:nvPr/>
        </p:nvSpPr>
        <p:spPr bwMode="gray">
          <a:xfrm>
            <a:off x="0" y="6508796"/>
            <a:ext cx="731520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0" hangingPunct="0"/>
            <a:r>
              <a:rPr lang="en-US" altLang="zh-TW" sz="1600" dirty="0">
                <a:solidFill>
                  <a:srgbClr val="FF0000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Source: Stephen F </a:t>
            </a:r>
            <a:r>
              <a:rPr lang="en-US" altLang="zh-TW" sz="1600" dirty="0" err="1">
                <a:solidFill>
                  <a:srgbClr val="FF0000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Kingsmore</a:t>
            </a:r>
            <a:r>
              <a:rPr lang="en-US" altLang="zh-TW" sz="1600" dirty="0">
                <a:solidFill>
                  <a:srgbClr val="FF0000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, et al. </a:t>
            </a:r>
            <a:r>
              <a:rPr lang="da-DK" altLang="zh-TW" sz="1600" dirty="0">
                <a:solidFill>
                  <a:srgbClr val="FF0000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Nat Rev Drug Discov. 2008 Mar;7(3):221-30</a:t>
            </a:r>
            <a:r>
              <a:rPr lang="nl-NL" altLang="zh-TW" sz="1600" dirty="0">
                <a:solidFill>
                  <a:srgbClr val="FF0000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.</a:t>
            </a:r>
            <a:endParaRPr lang="en-US" altLang="zh-TW" sz="1600" b="1" dirty="0">
              <a:solidFill>
                <a:srgbClr val="0070C0"/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16" name="箭號: 向右 15">
            <a:extLst>
              <a:ext uri="{FF2B5EF4-FFF2-40B4-BE49-F238E27FC236}">
                <a16:creationId xmlns:a16="http://schemas.microsoft.com/office/drawing/2014/main" id="{22631611-BD93-4E00-B1BD-8BE77F6679B3}"/>
              </a:ext>
            </a:extLst>
          </p:cNvPr>
          <p:cNvSpPr/>
          <p:nvPr/>
        </p:nvSpPr>
        <p:spPr>
          <a:xfrm rot="10800000">
            <a:off x="5705670" y="4086627"/>
            <a:ext cx="780659" cy="274757"/>
          </a:xfrm>
          <a:prstGeom prst="rightArrow">
            <a:avLst>
              <a:gd name="adj1" fmla="val 50000"/>
              <a:gd name="adj2" fmla="val 67750"/>
            </a:avLst>
          </a:prstGeom>
          <a:solidFill>
            <a:schemeClr val="accent6">
              <a:lumMod val="60000"/>
              <a:lumOff val="4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4B0E44E2-1DB1-4003-A7A6-A12ECCF9E569}"/>
              </a:ext>
            </a:extLst>
          </p:cNvPr>
          <p:cNvCxnSpPr>
            <a:cxnSpLocks/>
          </p:cNvCxnSpPr>
          <p:nvPr/>
        </p:nvCxnSpPr>
        <p:spPr>
          <a:xfrm>
            <a:off x="5286375" y="1343025"/>
            <a:ext cx="1115492" cy="2480993"/>
          </a:xfrm>
          <a:prstGeom prst="line">
            <a:avLst/>
          </a:prstGeom>
          <a:ln w="25400">
            <a:solidFill>
              <a:srgbClr val="92D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接點 18">
            <a:extLst>
              <a:ext uri="{FF2B5EF4-FFF2-40B4-BE49-F238E27FC236}">
                <a16:creationId xmlns:a16="http://schemas.microsoft.com/office/drawing/2014/main" id="{1C498E95-5C01-4510-B10E-67BCD676D4B5}"/>
              </a:ext>
            </a:extLst>
          </p:cNvPr>
          <p:cNvCxnSpPr>
            <a:cxnSpLocks/>
          </p:cNvCxnSpPr>
          <p:nvPr/>
        </p:nvCxnSpPr>
        <p:spPr>
          <a:xfrm flipH="1">
            <a:off x="5286375" y="4638675"/>
            <a:ext cx="1115492" cy="1743075"/>
          </a:xfrm>
          <a:prstGeom prst="line">
            <a:avLst/>
          </a:prstGeom>
          <a:ln w="25400">
            <a:solidFill>
              <a:srgbClr val="92D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79462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1">
            <a:extLst>
              <a:ext uri="{FF2B5EF4-FFF2-40B4-BE49-F238E27FC236}">
                <a16:creationId xmlns:a16="http://schemas.microsoft.com/office/drawing/2014/main" id="{A8946647-10A5-D484-6A52-08BE6F5DD6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1820"/>
            <a:ext cx="10515600" cy="838524"/>
          </a:xfrm>
        </p:spPr>
        <p:txBody>
          <a:bodyPr>
            <a:normAutofit/>
          </a:bodyPr>
          <a:lstStyle/>
          <a:p>
            <a:r>
              <a:rPr lang="en-US" altLang="zh-TW" sz="4000" b="1" dirty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Workflow</a:t>
            </a:r>
            <a:r>
              <a:rPr lang="en-US" altLang="zh-TW" sz="4000" b="1" baseline="30000" dirty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endParaRPr lang="zh-TW" altLang="en-US" sz="4000" b="1" baseline="30000" dirty="0">
              <a:solidFill>
                <a:schemeClr val="bg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5" name="Rectangle 19">
            <a:extLst>
              <a:ext uri="{FF2B5EF4-FFF2-40B4-BE49-F238E27FC236}">
                <a16:creationId xmlns:a16="http://schemas.microsoft.com/office/drawing/2014/main" id="{63ABBF7E-7C2D-458D-8258-07C1F4DD0FC7}"/>
              </a:ext>
            </a:extLst>
          </p:cNvPr>
          <p:cNvSpPr>
            <a:spLocks noChangeArrowheads="1"/>
          </p:cNvSpPr>
          <p:nvPr/>
        </p:nvSpPr>
        <p:spPr bwMode="gray">
          <a:xfrm>
            <a:off x="-1" y="6508796"/>
            <a:ext cx="10420709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0" hangingPunct="0"/>
            <a:r>
              <a:rPr lang="en-US" altLang="zh-TW" sz="1600" dirty="0">
                <a:solidFill>
                  <a:srgbClr val="FF0000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Source: </a:t>
            </a:r>
            <a:r>
              <a:rPr lang="it-IT" altLang="zh-TW" sz="1600" dirty="0">
                <a:solidFill>
                  <a:srgbClr val="FF0000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Eddie Cano-Gamez, Gosia Trynka</a:t>
            </a:r>
            <a:r>
              <a:rPr lang="en-US" altLang="zh-TW" sz="1600" dirty="0">
                <a:solidFill>
                  <a:srgbClr val="FF0000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. Front Genet. 2020 May 13;11:424</a:t>
            </a:r>
            <a:r>
              <a:rPr lang="nl-NL" altLang="zh-TW" sz="1600" dirty="0">
                <a:solidFill>
                  <a:srgbClr val="FF0000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.</a:t>
            </a:r>
            <a:endParaRPr lang="en-US" altLang="zh-TW" sz="1600" b="1" dirty="0">
              <a:solidFill>
                <a:srgbClr val="0070C0"/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94E12E5-5664-477F-B2D4-AE0D25D8E2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81" y="1110344"/>
            <a:ext cx="5817958" cy="5187094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94B1AF53-E0F1-46FE-B11C-6E6AB63A28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337766"/>
            <a:ext cx="6043836" cy="3607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3145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2370E837-7F6D-4A3E-884B-73DB5BC7C9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3760" y="1286707"/>
            <a:ext cx="6708196" cy="5299474"/>
          </a:xfrm>
          <a:prstGeom prst="rect">
            <a:avLst/>
          </a:prstGeom>
        </p:spPr>
      </p:pic>
      <p:sp>
        <p:nvSpPr>
          <p:cNvPr id="6" name="標題 1">
            <a:extLst>
              <a:ext uri="{FF2B5EF4-FFF2-40B4-BE49-F238E27FC236}">
                <a16:creationId xmlns:a16="http://schemas.microsoft.com/office/drawing/2014/main" id="{A8946647-10A5-D484-6A52-08BE6F5DD6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1820"/>
            <a:ext cx="10515600" cy="838524"/>
          </a:xfrm>
        </p:spPr>
        <p:txBody>
          <a:bodyPr>
            <a:normAutofit/>
          </a:bodyPr>
          <a:lstStyle/>
          <a:p>
            <a:r>
              <a:rPr lang="en-US" altLang="zh-TW" sz="4000" b="1" dirty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Workflow</a:t>
            </a:r>
            <a:r>
              <a:rPr lang="en-US" altLang="zh-TW" sz="4000" b="1" baseline="30000" dirty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endParaRPr lang="zh-TW" altLang="en-US" sz="4000" b="1" baseline="30000" dirty="0">
              <a:solidFill>
                <a:schemeClr val="bg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5" name="Rectangle 19">
            <a:extLst>
              <a:ext uri="{FF2B5EF4-FFF2-40B4-BE49-F238E27FC236}">
                <a16:creationId xmlns:a16="http://schemas.microsoft.com/office/drawing/2014/main" id="{63ABBF7E-7C2D-458D-8258-07C1F4DD0FC7}"/>
              </a:ext>
            </a:extLst>
          </p:cNvPr>
          <p:cNvSpPr>
            <a:spLocks noChangeArrowheads="1"/>
          </p:cNvSpPr>
          <p:nvPr/>
        </p:nvSpPr>
        <p:spPr bwMode="gray">
          <a:xfrm>
            <a:off x="0" y="6508796"/>
            <a:ext cx="891540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0" hangingPunct="0"/>
            <a:r>
              <a:rPr lang="en-US" altLang="zh-TW" sz="1600" dirty="0">
                <a:solidFill>
                  <a:srgbClr val="FF0000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Source: Ming Wai Yeung, et al. </a:t>
            </a:r>
            <a:r>
              <a:rPr lang="en-US" altLang="zh-TW" sz="1600" dirty="0" err="1">
                <a:solidFill>
                  <a:srgbClr val="FF0000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Arterioscler</a:t>
            </a:r>
            <a:r>
              <a:rPr lang="en-US" altLang="zh-TW" sz="1600" dirty="0">
                <a:solidFill>
                  <a:srgbClr val="FF0000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  <a:r>
              <a:rPr lang="en-US" altLang="zh-TW" sz="1600" dirty="0" err="1">
                <a:solidFill>
                  <a:srgbClr val="FF0000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Thromb</a:t>
            </a:r>
            <a:r>
              <a:rPr lang="en-US" altLang="zh-TW" sz="1600" dirty="0">
                <a:solidFill>
                  <a:srgbClr val="FF0000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  <a:r>
              <a:rPr lang="en-US" altLang="zh-TW" sz="1600" dirty="0" err="1">
                <a:solidFill>
                  <a:srgbClr val="FF0000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Vasc</a:t>
            </a:r>
            <a:r>
              <a:rPr lang="en-US" altLang="zh-TW" sz="1600" dirty="0">
                <a:solidFill>
                  <a:srgbClr val="FF0000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Biol. 2022 Apr;42(4):484-501.</a:t>
            </a:r>
            <a:endParaRPr lang="en-US" altLang="zh-TW" sz="1600" b="1" dirty="0">
              <a:solidFill>
                <a:srgbClr val="0070C0"/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B8F0FAB4-6ABB-4599-B76B-BF8D08207251}"/>
              </a:ext>
            </a:extLst>
          </p:cNvPr>
          <p:cNvSpPr/>
          <p:nvPr/>
        </p:nvSpPr>
        <p:spPr>
          <a:xfrm>
            <a:off x="8610600" y="1570994"/>
            <a:ext cx="3548166" cy="2365450"/>
          </a:xfrm>
          <a:prstGeom prst="roundRect">
            <a:avLst/>
          </a:prstGeom>
          <a:noFill/>
          <a:ln w="381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Rectangle 19">
            <a:extLst>
              <a:ext uri="{FF2B5EF4-FFF2-40B4-BE49-F238E27FC236}">
                <a16:creationId xmlns:a16="http://schemas.microsoft.com/office/drawing/2014/main" id="{489DF2F6-EF1B-4DD6-BC87-283EE5576E16}"/>
              </a:ext>
            </a:extLst>
          </p:cNvPr>
          <p:cNvSpPr>
            <a:spLocks noChangeArrowheads="1"/>
          </p:cNvSpPr>
          <p:nvPr/>
        </p:nvSpPr>
        <p:spPr bwMode="gray">
          <a:xfrm>
            <a:off x="9219780" y="1110344"/>
            <a:ext cx="213402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 eaLnBrk="0" hangingPunct="0"/>
            <a:r>
              <a:rPr lang="en-US" altLang="zh-TW" sz="2400" dirty="0" err="1">
                <a:solidFill>
                  <a:srgbClr val="00B050"/>
                </a:solidFill>
              </a:rPr>
              <a:t>eQTL</a:t>
            </a:r>
            <a:r>
              <a:rPr lang="en-US" altLang="zh-TW" sz="2400" dirty="0">
                <a:solidFill>
                  <a:srgbClr val="00B050"/>
                </a:solidFill>
              </a:rPr>
              <a:t> analysis</a:t>
            </a:r>
          </a:p>
        </p:txBody>
      </p: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21C73F8F-2E2D-4576-ADFB-9736F7A88A91}"/>
              </a:ext>
            </a:extLst>
          </p:cNvPr>
          <p:cNvCxnSpPr>
            <a:cxnSpLocks/>
          </p:cNvCxnSpPr>
          <p:nvPr/>
        </p:nvCxnSpPr>
        <p:spPr>
          <a:xfrm>
            <a:off x="5924550" y="2343150"/>
            <a:ext cx="847725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接點 17">
            <a:extLst>
              <a:ext uri="{FF2B5EF4-FFF2-40B4-BE49-F238E27FC236}">
                <a16:creationId xmlns:a16="http://schemas.microsoft.com/office/drawing/2014/main" id="{E30765E6-1E5F-466F-A3A3-2704919B3B47}"/>
              </a:ext>
            </a:extLst>
          </p:cNvPr>
          <p:cNvCxnSpPr>
            <a:cxnSpLocks/>
          </p:cNvCxnSpPr>
          <p:nvPr/>
        </p:nvCxnSpPr>
        <p:spPr>
          <a:xfrm>
            <a:off x="6096000" y="4171950"/>
            <a:ext cx="43815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接點 20">
            <a:extLst>
              <a:ext uri="{FF2B5EF4-FFF2-40B4-BE49-F238E27FC236}">
                <a16:creationId xmlns:a16="http://schemas.microsoft.com/office/drawing/2014/main" id="{20CBBD96-463A-4A1B-B7A7-C9E4038D29CB}"/>
              </a:ext>
            </a:extLst>
          </p:cNvPr>
          <p:cNvCxnSpPr>
            <a:cxnSpLocks/>
          </p:cNvCxnSpPr>
          <p:nvPr/>
        </p:nvCxnSpPr>
        <p:spPr>
          <a:xfrm>
            <a:off x="5457050" y="4362450"/>
            <a:ext cx="180975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圖片 22">
            <a:extLst>
              <a:ext uri="{FF2B5EF4-FFF2-40B4-BE49-F238E27FC236}">
                <a16:creationId xmlns:a16="http://schemas.microsoft.com/office/drawing/2014/main" id="{3B077CBB-C7A9-4104-99FC-824EC0DC61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34" y="1042273"/>
            <a:ext cx="5423816" cy="5466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5258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4A56D949-0566-438A-B134-AE5936C501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9601" y="93010"/>
            <a:ext cx="3943518" cy="6727178"/>
          </a:xfrm>
          <a:prstGeom prst="rect">
            <a:avLst/>
          </a:prstGeom>
        </p:spPr>
      </p:pic>
      <p:sp>
        <p:nvSpPr>
          <p:cNvPr id="6" name="標題 1">
            <a:extLst>
              <a:ext uri="{FF2B5EF4-FFF2-40B4-BE49-F238E27FC236}">
                <a16:creationId xmlns:a16="http://schemas.microsoft.com/office/drawing/2014/main" id="{A8946647-10A5-D484-6A52-08BE6F5DD6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1820"/>
            <a:ext cx="10515600" cy="838524"/>
          </a:xfrm>
        </p:spPr>
        <p:txBody>
          <a:bodyPr>
            <a:normAutofit/>
          </a:bodyPr>
          <a:lstStyle/>
          <a:p>
            <a:r>
              <a:rPr lang="en-US" altLang="zh-TW" sz="4000" b="1" dirty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Workflow</a:t>
            </a:r>
            <a:r>
              <a:rPr lang="en-US" altLang="zh-TW" sz="4000" b="1" baseline="30000" dirty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</a:t>
            </a:r>
            <a:endParaRPr lang="zh-TW" altLang="en-US" sz="4000" b="1" baseline="30000" dirty="0">
              <a:solidFill>
                <a:schemeClr val="bg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5" name="Rectangle 19">
            <a:extLst>
              <a:ext uri="{FF2B5EF4-FFF2-40B4-BE49-F238E27FC236}">
                <a16:creationId xmlns:a16="http://schemas.microsoft.com/office/drawing/2014/main" id="{63ABBF7E-7C2D-458D-8258-07C1F4DD0FC7}"/>
              </a:ext>
            </a:extLst>
          </p:cNvPr>
          <p:cNvSpPr>
            <a:spLocks noChangeArrowheads="1"/>
          </p:cNvSpPr>
          <p:nvPr/>
        </p:nvSpPr>
        <p:spPr bwMode="gray">
          <a:xfrm>
            <a:off x="-1" y="6508796"/>
            <a:ext cx="10144125" cy="323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0" hangingPunct="0"/>
            <a:r>
              <a:rPr lang="en-US" altLang="zh-TW" sz="1500" dirty="0">
                <a:solidFill>
                  <a:srgbClr val="FF0000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Source: Ekta Khurana, et al. Role of non-coding sequence variants in cancer Nat Rev Genet. 2016 Feb;17(2):93-108.</a:t>
            </a:r>
            <a:endParaRPr lang="en-US" altLang="zh-TW" sz="1500" b="1" dirty="0">
              <a:solidFill>
                <a:srgbClr val="0070C0"/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26295FDF-D57E-4E76-9C46-779AC79D97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49" y="1289154"/>
            <a:ext cx="7942503" cy="4984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9491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標題 1">
            <a:extLst>
              <a:ext uri="{FF2B5EF4-FFF2-40B4-BE49-F238E27FC236}">
                <a16:creationId xmlns:a16="http://schemas.microsoft.com/office/drawing/2014/main" id="{212B5A26-81D9-488D-9638-AE08CE7589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1820"/>
            <a:ext cx="10515600" cy="838524"/>
          </a:xfrm>
        </p:spPr>
        <p:txBody>
          <a:bodyPr>
            <a:normAutofit/>
          </a:bodyPr>
          <a:lstStyle/>
          <a:p>
            <a:r>
              <a:rPr lang="en-US" altLang="zh-TW" sz="4000" b="1" dirty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Workflow</a:t>
            </a:r>
            <a:r>
              <a:rPr lang="en-US" altLang="zh-TW" sz="4000" b="1" baseline="30000" dirty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5</a:t>
            </a:r>
            <a:endParaRPr lang="zh-TW" altLang="en-US" sz="4000" b="1" baseline="30000" dirty="0">
              <a:solidFill>
                <a:schemeClr val="bg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8" name="Rectangle 19">
            <a:extLst>
              <a:ext uri="{FF2B5EF4-FFF2-40B4-BE49-F238E27FC236}">
                <a16:creationId xmlns:a16="http://schemas.microsoft.com/office/drawing/2014/main" id="{FCBDCD52-6CE0-47D9-B6DD-B8B9C8288222}"/>
              </a:ext>
            </a:extLst>
          </p:cNvPr>
          <p:cNvSpPr>
            <a:spLocks noChangeArrowheads="1"/>
          </p:cNvSpPr>
          <p:nvPr/>
        </p:nvSpPr>
        <p:spPr bwMode="gray">
          <a:xfrm>
            <a:off x="-1" y="6508796"/>
            <a:ext cx="10144125" cy="323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0" hangingPunct="0"/>
            <a:r>
              <a:rPr lang="en-US" altLang="zh-TW" sz="1500" dirty="0">
                <a:solidFill>
                  <a:srgbClr val="FF0000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Source: </a:t>
            </a:r>
            <a:r>
              <a:rPr lang="en-US" altLang="zh-TW" sz="1500" dirty="0" err="1">
                <a:solidFill>
                  <a:srgbClr val="FF0000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Urmo</a:t>
            </a:r>
            <a:r>
              <a:rPr lang="en-US" altLang="zh-TW" sz="1500" dirty="0">
                <a:solidFill>
                  <a:srgbClr val="FF0000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  <a:r>
              <a:rPr lang="en-US" altLang="zh-TW" sz="1500" dirty="0" err="1">
                <a:solidFill>
                  <a:srgbClr val="FF0000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Võsa</a:t>
            </a:r>
            <a:r>
              <a:rPr lang="en-US" altLang="zh-TW" sz="1500" dirty="0">
                <a:solidFill>
                  <a:srgbClr val="FF0000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, et al. Nat Genet. 2021 Sep;53(9):1300-1310.</a:t>
            </a:r>
            <a:endParaRPr lang="en-US" altLang="zh-TW" sz="1500" b="1" dirty="0">
              <a:solidFill>
                <a:srgbClr val="0070C0"/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2B9387FE-29B3-413E-B3E6-C80FFF2152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7118" y="3849324"/>
            <a:ext cx="6274882" cy="2659472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D25C8402-6F2D-4C35-9529-E5BD8B19B1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16657"/>
            <a:ext cx="6024836" cy="4534482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CBF656ED-17E5-47A0-AFAD-CD57A0A53E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5581" y="271820"/>
            <a:ext cx="6307808" cy="3006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897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16604</TotalTime>
  <Words>374</Words>
  <Application>Microsoft Office PowerPoint</Application>
  <PresentationFormat>寬螢幕</PresentationFormat>
  <Paragraphs>60</Paragraphs>
  <Slides>16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16</vt:i4>
      </vt:variant>
    </vt:vector>
  </HeadingPairs>
  <TitlesOfParts>
    <vt:vector size="26" baseType="lpstr">
      <vt:lpstr>微軟正黑體</vt:lpstr>
      <vt:lpstr>新細明體</vt:lpstr>
      <vt:lpstr>標楷體</vt:lpstr>
      <vt:lpstr>Arial</vt:lpstr>
      <vt:lpstr>Calibri</vt:lpstr>
      <vt:lpstr>Calibri Light</vt:lpstr>
      <vt:lpstr>Times New Roman</vt:lpstr>
      <vt:lpstr>Verdana</vt:lpstr>
      <vt:lpstr>Wingdings</vt:lpstr>
      <vt:lpstr>Office 佈景主題</vt:lpstr>
      <vt:lpstr>PowerPoint 簡報</vt:lpstr>
      <vt:lpstr>GWAS design</vt:lpstr>
      <vt:lpstr>NGS techniques</vt:lpstr>
      <vt:lpstr>Example : ENCODE Encyclopedia</vt:lpstr>
      <vt:lpstr>Workflow1</vt:lpstr>
      <vt:lpstr>Workflow2</vt:lpstr>
      <vt:lpstr>Workflow3</vt:lpstr>
      <vt:lpstr>Workflow4</vt:lpstr>
      <vt:lpstr>Workflow5</vt:lpstr>
      <vt:lpstr>PowerPoint 簡報</vt:lpstr>
      <vt:lpstr>Research in the future1</vt:lpstr>
      <vt:lpstr>PowerPoint 簡報</vt:lpstr>
      <vt:lpstr>Research in the future3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Jun-Fu zhang</dc:creator>
  <cp:lastModifiedBy>邱孟君</cp:lastModifiedBy>
  <cp:revision>61</cp:revision>
  <dcterms:created xsi:type="dcterms:W3CDTF">2022-05-13T00:06:56Z</dcterms:created>
  <dcterms:modified xsi:type="dcterms:W3CDTF">2022-07-11T03:44:44Z</dcterms:modified>
</cp:coreProperties>
</file>